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92" autoAdjust="0"/>
  </p:normalViewPr>
  <p:slideViewPr>
    <p:cSldViewPr snapToGrid="0">
      <p:cViewPr varScale="1">
        <p:scale>
          <a:sx n="60" d="100"/>
          <a:sy n="60" d="100"/>
        </p:scale>
        <p:origin x="-1128"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3DC3A-B14B-414E-8088-35AEFAA71EF0}" type="datetimeFigureOut">
              <a:rPr lang="zh-TW" altLang="en-US" smtClean="0"/>
              <a:t>2019/9/16</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7C1BB-75ED-4C42-8901-4DCA7421A187}" type="slidenum">
              <a:rPr lang="zh-TW" altLang="en-US" smtClean="0"/>
              <a:t>‹#›</a:t>
            </a:fld>
            <a:endParaRPr lang="zh-TW" altLang="en-US"/>
          </a:p>
        </p:txBody>
      </p:sp>
    </p:spTree>
    <p:extLst>
      <p:ext uri="{BB962C8B-B14F-4D97-AF65-F5344CB8AC3E}">
        <p14:creationId xmlns:p14="http://schemas.microsoft.com/office/powerpoint/2010/main" val="444224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1</a:t>
            </a:fld>
            <a:endParaRPr lang="zh-TW" altLang="en-US"/>
          </a:p>
        </p:txBody>
      </p:sp>
    </p:spTree>
    <p:extLst>
      <p:ext uri="{BB962C8B-B14F-4D97-AF65-F5344CB8AC3E}">
        <p14:creationId xmlns:p14="http://schemas.microsoft.com/office/powerpoint/2010/main" val="389868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學生的身障特需課程之開課需求，應回歸到學生</a:t>
            </a:r>
            <a:r>
              <a:rPr lang="en-US" altLang="zh-TW" dirty="0" smtClean="0"/>
              <a:t>IEP</a:t>
            </a:r>
            <a:r>
              <a:rPr lang="zh-TW" altLang="en-US" dirty="0" smtClean="0"/>
              <a:t>的能力現況與需求評估做為依據。</a:t>
            </a:r>
            <a:endParaRPr lang="en-US" altLang="zh-TW" dirty="0" smtClean="0"/>
          </a:p>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13</a:t>
            </a:fld>
            <a:endParaRPr lang="zh-TW" altLang="en-US"/>
          </a:p>
        </p:txBody>
      </p:sp>
    </p:spTree>
    <p:extLst>
      <p:ext uri="{BB962C8B-B14F-4D97-AF65-F5344CB8AC3E}">
        <p14:creationId xmlns:p14="http://schemas.microsoft.com/office/powerpoint/2010/main" val="99863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本領綱各科目間互有關連，但亦有所區分，例如：輔具的認識、操作技能、簡易故障排除等內容屬於輔助科技應用科目，但是特定類型輔具在學習情境中的運用則歸屬於相關科目，如認識溝通輔具的功能與操作屬於輔助科技應用科目，而運用溝通策略結合輔具達成溝通目的則屬於溝通訓練科目；另如基本溝通能力的培養屬於溝通訓練科目，但生活和社會情境中的溝通應用則分屬生活管理科目及社會技巧科目。</a:t>
            </a:r>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14</a:t>
            </a:fld>
            <a:endParaRPr lang="zh-TW" altLang="en-US"/>
          </a:p>
        </p:txBody>
      </p:sp>
    </p:spTree>
    <p:extLst>
      <p:ext uri="{BB962C8B-B14F-4D97-AF65-F5344CB8AC3E}">
        <p14:creationId xmlns:p14="http://schemas.microsoft.com/office/powerpoint/2010/main" val="318049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基於各科目的特性及學生需求多樣性，本領綱各科目所劃分的階段並不一致。其中，生活管理、定向行動、點字及溝通訓練考量障礙發生年齡與程度不一，分為初階與進階二個階段，以符應學生異質性及課程彈性。原則上初階的核心素養具體內涵及學習重點較屬基本或簡單者，進階則較為複雜或難度較高。社會技巧、學習策略與職業教育常以融入其他學習領域方式實施，故此三個科目，分為第一至第五共五個階段。功能性動作訓練課程關乎損傷部位及需求，輔助科技應用屬工具性科目，故此兩科不分階段。</a:t>
            </a:r>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15</a:t>
            </a:fld>
            <a:endParaRPr lang="zh-TW" altLang="en-US"/>
          </a:p>
        </p:txBody>
      </p:sp>
    </p:spTree>
    <p:extLst>
      <p:ext uri="{BB962C8B-B14F-4D97-AF65-F5344CB8AC3E}">
        <p14:creationId xmlns:p14="http://schemas.microsoft.com/office/powerpoint/2010/main" val="3091763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九大課程目標係對應身障特需領綱之九門科目，目標</a:t>
            </a:r>
            <a:r>
              <a:rPr lang="en-US" altLang="zh-TW" dirty="0"/>
              <a:t>1</a:t>
            </a:r>
            <a:r>
              <a:rPr lang="zh-TW" altLang="en-US" dirty="0"/>
              <a:t>是生活管理，</a:t>
            </a:r>
            <a:r>
              <a:rPr lang="en-US" altLang="zh-TW" dirty="0"/>
              <a:t>2</a:t>
            </a:r>
            <a:r>
              <a:rPr lang="zh-TW" altLang="en-US" dirty="0"/>
              <a:t>是社會技巧，</a:t>
            </a:r>
            <a:r>
              <a:rPr lang="en-US" altLang="zh-TW" dirty="0"/>
              <a:t>3</a:t>
            </a:r>
            <a:r>
              <a:rPr lang="zh-TW" altLang="en-US" dirty="0"/>
              <a:t>是學習策略，</a:t>
            </a:r>
            <a:r>
              <a:rPr lang="en-US" altLang="zh-TW" dirty="0"/>
              <a:t>4</a:t>
            </a:r>
            <a:r>
              <a:rPr lang="zh-TW" altLang="en-US" dirty="0"/>
              <a:t>是職業教育，</a:t>
            </a:r>
            <a:r>
              <a:rPr lang="en-US" altLang="zh-TW" dirty="0"/>
              <a:t>5</a:t>
            </a:r>
            <a:r>
              <a:rPr lang="zh-TW" altLang="en-US" dirty="0"/>
              <a:t>是溝通訓練，</a:t>
            </a:r>
            <a:r>
              <a:rPr lang="en-US" altLang="zh-TW" dirty="0"/>
              <a:t>6</a:t>
            </a:r>
            <a:r>
              <a:rPr lang="zh-TW" altLang="en-US" dirty="0"/>
              <a:t>是點字，</a:t>
            </a:r>
            <a:r>
              <a:rPr lang="en-US" altLang="zh-TW" dirty="0"/>
              <a:t>7</a:t>
            </a:r>
            <a:r>
              <a:rPr lang="zh-TW" altLang="en-US" dirty="0"/>
              <a:t>是定向行動，</a:t>
            </a:r>
            <a:r>
              <a:rPr lang="en-US" altLang="zh-TW" dirty="0"/>
              <a:t>8</a:t>
            </a:r>
            <a:r>
              <a:rPr lang="zh-TW" altLang="en-US" dirty="0"/>
              <a:t>是功能性動作訓練，</a:t>
            </a:r>
            <a:r>
              <a:rPr lang="en-US" altLang="zh-TW" dirty="0"/>
              <a:t>9</a:t>
            </a:r>
            <a:r>
              <a:rPr lang="zh-TW" altLang="en-US" dirty="0"/>
              <a:t>是輔助科技應用。</a:t>
            </a:r>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17</a:t>
            </a:fld>
            <a:endParaRPr lang="zh-TW" altLang="en-US"/>
          </a:p>
        </p:txBody>
      </p:sp>
    </p:spTree>
    <p:extLst>
      <p:ext uri="{BB962C8B-B14F-4D97-AF65-F5344CB8AC3E}">
        <p14:creationId xmlns:p14="http://schemas.microsoft.com/office/powerpoint/2010/main" val="2608477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20</a:t>
            </a:fld>
            <a:endParaRPr lang="zh-TW" altLang="en-US"/>
          </a:p>
        </p:txBody>
      </p:sp>
    </p:spTree>
    <p:extLst>
      <p:ext uri="{BB962C8B-B14F-4D97-AF65-F5344CB8AC3E}">
        <p14:creationId xmlns:p14="http://schemas.microsoft.com/office/powerpoint/2010/main" val="122477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 核心素養具體內涵</a:t>
            </a:r>
            <a:endParaRPr lang="en-US" altLang="zh-TW" dirty="0"/>
          </a:p>
          <a:p>
            <a:r>
              <a:rPr lang="en-US" altLang="zh-TW" dirty="0"/>
              <a:t>2.</a:t>
            </a:r>
            <a:r>
              <a:rPr lang="zh-TW" altLang="en-US" dirty="0"/>
              <a:t> 身障特需領綱之科目中，有六門科目對應九項核心素養，包括生活管理、社會技巧、學習策略、職業教育、點字、定向行動。</a:t>
            </a:r>
            <a:endParaRPr lang="en-US" altLang="zh-TW" dirty="0"/>
          </a:p>
          <a:p>
            <a:r>
              <a:rPr lang="en-US" altLang="zh-TW" dirty="0"/>
              <a:t>3.</a:t>
            </a:r>
            <a:r>
              <a:rPr lang="zh-TW" altLang="en-US" dirty="0"/>
              <a:t> 溝通訓練、功能性動作訓練、輔助科技應用等三門科目只對應部分項目的核心素養。</a:t>
            </a:r>
          </a:p>
          <a:p>
            <a:endParaRPr lang="zh-TW" altLang="en-US" dirty="0"/>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21</a:t>
            </a:fld>
            <a:endParaRPr lang="zh-TW" altLang="en-US"/>
          </a:p>
        </p:txBody>
      </p:sp>
    </p:spTree>
    <p:extLst>
      <p:ext uri="{BB962C8B-B14F-4D97-AF65-F5344CB8AC3E}">
        <p14:creationId xmlns:p14="http://schemas.microsoft.com/office/powerpoint/2010/main" val="1224775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學習重點係由學習表現與學習內容組成，並與核心素養相呼應。</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2.</a:t>
            </a:r>
            <a:r>
              <a:rPr lang="zh-TW" altLang="en-US" dirty="0"/>
              <a:t>學習表現以向度說明，是指學生學完之後在該科目的表現。學習表現的條目係採動詞開頭敘寫。</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3.</a:t>
            </a:r>
            <a:r>
              <a:rPr lang="zh-TW" altLang="en-US" dirty="0"/>
              <a:t>學習內容以主題方式說明，代表教師可以選為教材的內容。學習內容的條目係採名詞性敘寫。</a:t>
            </a:r>
            <a:endParaRPr lang="en-US" altLang="zh-TW" dirty="0"/>
          </a:p>
          <a:p>
            <a:r>
              <a:rPr lang="en-US" altLang="zh-TW" dirty="0"/>
              <a:t>4.</a:t>
            </a:r>
            <a:r>
              <a:rPr lang="zh-TW" altLang="en-US" dirty="0"/>
              <a:t>學習表現與學習內容兩者間不必然存在上下或橫向對應的關係。</a:t>
            </a:r>
            <a:endParaRPr lang="en-US" altLang="zh-TW" dirty="0"/>
          </a:p>
          <a:p>
            <a:r>
              <a:rPr lang="en-US" altLang="zh-TW" dirty="0"/>
              <a:t>5.</a:t>
            </a:r>
            <a:r>
              <a:rPr lang="zh-TW" altLang="en-US" dirty="0"/>
              <a:t> 學習表現或學習內容並不是從「</a:t>
            </a:r>
            <a:r>
              <a:rPr lang="en-US" altLang="zh-TW" dirty="0"/>
              <a:t>100</a:t>
            </a:r>
            <a:r>
              <a:rPr lang="zh-TW" altLang="en-US" dirty="0"/>
              <a:t>特教課綱」特殊需求領域課綱的能力指標轉換的，而是從核心素養轉換而來。</a:t>
            </a:r>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25</a:t>
            </a:fld>
            <a:endParaRPr lang="zh-TW" altLang="en-US"/>
          </a:p>
        </p:txBody>
      </p:sp>
    </p:spTree>
    <p:extLst>
      <p:ext uri="{BB962C8B-B14F-4D97-AF65-F5344CB8AC3E}">
        <p14:creationId xmlns:p14="http://schemas.microsoft.com/office/powerpoint/2010/main" val="4165197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社會技巧、學習策略、職業教育三科目是以</a:t>
            </a:r>
            <a:r>
              <a:rPr lang="en-US" altLang="zh-TW" dirty="0" smtClean="0"/>
              <a:t>Ⅰ</a:t>
            </a:r>
            <a:r>
              <a:rPr lang="zh-TW" altLang="en-US" dirty="0" smtClean="0"/>
              <a:t>、</a:t>
            </a:r>
            <a:r>
              <a:rPr lang="en-US" altLang="zh-TW" dirty="0" smtClean="0"/>
              <a:t>Ⅱ</a:t>
            </a:r>
            <a:r>
              <a:rPr lang="zh-TW" altLang="en-US" dirty="0" smtClean="0"/>
              <a:t>、</a:t>
            </a:r>
            <a:r>
              <a:rPr lang="en-US" altLang="zh-TW" dirty="0" smtClean="0"/>
              <a:t>Ⅲ</a:t>
            </a:r>
            <a:r>
              <a:rPr lang="zh-TW" altLang="en-US" dirty="0" smtClean="0"/>
              <a:t>、</a:t>
            </a:r>
            <a:r>
              <a:rPr lang="en-US" altLang="zh-TW" dirty="0" smtClean="0"/>
              <a:t>Ⅳ</a:t>
            </a:r>
            <a:r>
              <a:rPr lang="zh-TW" altLang="en-US" dirty="0" smtClean="0"/>
              <a:t>、</a:t>
            </a:r>
            <a:r>
              <a:rPr lang="en-US" altLang="zh-TW" dirty="0" smtClean="0"/>
              <a:t>Ⅴ</a:t>
            </a:r>
            <a:r>
              <a:rPr lang="zh-TW" altLang="en-US" dirty="0" smtClean="0"/>
              <a:t>區分，代表其由簡易至深難的程度，基本上此五個階段分別相當於國民小學</a:t>
            </a:r>
            <a:r>
              <a:rPr lang="en-US" altLang="zh-TW" dirty="0" smtClean="0"/>
              <a:t>1-2</a:t>
            </a:r>
            <a:r>
              <a:rPr lang="zh-TW" altLang="en-US" dirty="0" smtClean="0"/>
              <a:t>年級、</a:t>
            </a:r>
            <a:r>
              <a:rPr lang="en-US" altLang="zh-TW" dirty="0" smtClean="0"/>
              <a:t>3-4</a:t>
            </a:r>
            <a:r>
              <a:rPr lang="zh-TW" altLang="en-US" dirty="0" smtClean="0"/>
              <a:t>年級、</a:t>
            </a:r>
            <a:r>
              <a:rPr lang="en-US" altLang="zh-TW" dirty="0" smtClean="0"/>
              <a:t>5-6</a:t>
            </a:r>
            <a:r>
              <a:rPr lang="zh-TW" altLang="en-US" dirty="0" smtClean="0"/>
              <a:t>年級、國民中學</a:t>
            </a:r>
            <a:r>
              <a:rPr lang="en-US" altLang="zh-TW" dirty="0" smtClean="0"/>
              <a:t>7-9</a:t>
            </a:r>
            <a:r>
              <a:rPr lang="zh-TW" altLang="en-US" dirty="0" smtClean="0"/>
              <a:t>年級、高級中等學校</a:t>
            </a:r>
            <a:r>
              <a:rPr lang="en-US" altLang="zh-TW" dirty="0" smtClean="0"/>
              <a:t>10-12</a:t>
            </a:r>
            <a:r>
              <a:rPr lang="zh-TW" altLang="en-US" dirty="0" smtClean="0"/>
              <a:t>年級，但並非絕對套用學生所屬年級。</a:t>
            </a:r>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26</a:t>
            </a:fld>
            <a:endParaRPr lang="zh-TW" altLang="en-US"/>
          </a:p>
        </p:txBody>
      </p:sp>
    </p:spTree>
    <p:extLst>
      <p:ext uri="{BB962C8B-B14F-4D97-AF65-F5344CB8AC3E}">
        <p14:creationId xmlns:p14="http://schemas.microsoft.com/office/powerpoint/2010/main" val="593393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smtClean="0"/>
              <a:t>本科目學習重點與其他課程具有關聯性，例如若發現學生需要透過語言或非語言進行理解或表達，以增進其在融合環境下的參與及合作品質，而需加強與人建立社會關係所需的溝通技巧時，則參閱溝通訓練科目課程綱要；若結合相關專業人員評估，發現學生需維持及改善身體活動能力、具備某些功能性動作技能並加以運用，以預防疾病及次發問題、強化參與學校生活的基本能力或促進學校生活的參與，則參閱功能性動作訓練科目課程綱要；必要時須輔以輔助科技設備及輔助科技服務之介入，減少導致個體活動參與受到侷限的環境或個體因素，協助學生於生活自理、行走、溝通、休閒、學習等各方面的參與及能力展現，故結合輔助科技應用科目課程綱要則是進行本科目規劃設計與教學實施時不可忽略的。此外，生活、健康與體育、綜合活動等領域是本科目關聯性相對較高的課程，而社會、自然科學、科技、藝術等領域亦可視教學需求與本科目進行橫向的聯結，至於議題與本科目內涵相關者宜予整合並融入。</a:t>
            </a:r>
            <a:endParaRPr lang="en-US" altLang="zh-TW" dirty="0" smtClean="0"/>
          </a:p>
          <a:p>
            <a:r>
              <a:rPr lang="en-US" altLang="zh-TW" dirty="0" smtClean="0"/>
              <a:t>2.</a:t>
            </a:r>
            <a:r>
              <a:rPr lang="zh-TW" altLang="en-US" dirty="0" smtClean="0"/>
              <a:t> </a:t>
            </a:r>
            <a:r>
              <a:rPr lang="zh-TW" altLang="en-US" dirty="0"/>
              <a:t>講解時需輔以特教專業知識，簡要說明本科目學習表現與學習內容的架構與內涵。</a:t>
            </a:r>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27</a:t>
            </a:fld>
            <a:endParaRPr lang="zh-TW" altLang="en-US"/>
          </a:p>
        </p:txBody>
      </p:sp>
    </p:spTree>
    <p:extLst>
      <p:ext uri="{BB962C8B-B14F-4D97-AF65-F5344CB8AC3E}">
        <p14:creationId xmlns:p14="http://schemas.microsoft.com/office/powerpoint/2010/main" val="1259187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 </a:t>
            </a:r>
            <a:r>
              <a:rPr lang="zh-TW" altLang="en-US" baseline="0" dirty="0" smtClean="0"/>
              <a:t>社會技巧強調學生在教育環境中學習所需的能力。因此，本科目可與其他特殊需求或普通教育的科目搭配使用，例如：食、衣、住、行的選購與決定，則可參閱生活管理科目的自我決策，或參考學習策略科目的支持性學習策略；若要結合與性別權益有關的議題，則可參閱生活管理科目中家庭關係與自我保護，若要結合家庭和社區的日常生活應用，則可參閱生活管理科目中家庭生活與社區參與；而工作的社會技能，為求職業能力發展之完整性，將其併入職業教育科目的團隊合作；有關學生一般溝通能力之提升，則可參閱溝通訓練科目；與輔助科技應用有關者，皆可參閱輔助科技應用科目。而與一般學科相關領域之學習重點（例如：數學、國語文、社會、自然與生活科技等），並未在本科目列入，因為十二年國民基本教育課程綱要中相關領域內容的學習重點已十分完整，因此本科目的學習重點可作為方法、策略或技巧等，融入一般學科中，提升學習效果。</a:t>
            </a:r>
            <a:endParaRPr lang="en-US" altLang="zh-TW" baseline="0" dirty="0" smtClean="0"/>
          </a:p>
          <a:p>
            <a:r>
              <a:rPr lang="en-US" altLang="zh-TW" dirty="0" smtClean="0"/>
              <a:t>2.</a:t>
            </a:r>
            <a:r>
              <a:rPr lang="zh-TW" altLang="en-US" dirty="0" smtClean="0"/>
              <a:t> 講解時需輔以特教專業知識，簡要說明本科目學習表現與學習內容的架構與內涵。</a:t>
            </a:r>
            <a:endParaRPr lang="zh-TW" altLang="en-US" dirty="0"/>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28</a:t>
            </a:fld>
            <a:endParaRPr lang="zh-TW" altLang="en-US"/>
          </a:p>
        </p:txBody>
      </p:sp>
    </p:spTree>
    <p:extLst>
      <p:ext uri="{BB962C8B-B14F-4D97-AF65-F5344CB8AC3E}">
        <p14:creationId xmlns:p14="http://schemas.microsoft.com/office/powerpoint/2010/main" val="150538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dirty="0">
                <a:latin typeface="微軟正黑體" panose="020B0604030504040204" pitchFamily="34" charset="-120"/>
                <a:ea typeface="微軟正黑體" panose="020B0604030504040204" pitchFamily="34" charset="-120"/>
              </a:rPr>
              <a:t>以尊重學生生命主體為起點，透過適性教育，激發學生生命的喜悅與生活的自信，提升學生學習的渴望與創新的勇氣，善盡國民責任並展現共生智慧，成為具有社會適應力與應變力的終身學習者</a:t>
            </a:r>
            <a:endParaRPr lang="en-US" altLang="zh-TW" sz="12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4</a:t>
            </a:fld>
            <a:endParaRPr lang="zh-TW" altLang="en-US"/>
          </a:p>
        </p:txBody>
      </p:sp>
    </p:spTree>
    <p:extLst>
      <p:ext uri="{BB962C8B-B14F-4D97-AF65-F5344CB8AC3E}">
        <p14:creationId xmlns:p14="http://schemas.microsoft.com/office/powerpoint/2010/main" val="1264578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本科目強調學生學習所需之方法或技巧，透過發展認知、動機、態度、環境與學習工具，以及後設認知的策略能力，以增進學習參與及效果。本科目可與其他特殊需求或普通教育的科目搭配使用，例如針對特定學習輔具使用與訓練，可搭配輔助科技應用科目的學習重點，使特殊需求領域課程之規劃更為全面；而與一般學科相關領域之學習重點（例如：數學、國語文、社會、自然與生活科技等）並未在本科目列入，由於十二年國民基本教育課程綱要中相關領域內容之學習重點已十分完整且具系統，因此本科目之學習重點可作為學習方法或技巧搭配融入一般學科中使用，提升學習效果。</a:t>
            </a:r>
            <a:endParaRPr lang="en-US" altLang="zh-TW" dirty="0" smtClean="0"/>
          </a:p>
          <a:p>
            <a:r>
              <a:rPr lang="en-US" altLang="zh-TW" dirty="0" smtClean="0"/>
              <a:t>2.</a:t>
            </a:r>
            <a:r>
              <a:rPr lang="zh-TW" altLang="en-US" dirty="0" smtClean="0"/>
              <a:t> 講解時需輔以特教專業知識，簡要說明本科目學習表現與學習內容的架構與內涵。</a:t>
            </a:r>
            <a:endParaRPr lang="zh-TW" altLang="en-US" dirty="0"/>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29</a:t>
            </a:fld>
            <a:endParaRPr lang="zh-TW" altLang="en-US"/>
          </a:p>
        </p:txBody>
      </p:sp>
    </p:spTree>
    <p:extLst>
      <p:ext uri="{BB962C8B-B14F-4D97-AF65-F5344CB8AC3E}">
        <p14:creationId xmlns:p14="http://schemas.microsoft.com/office/powerpoint/2010/main" val="2201974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本科目可與其他特殊需求或普通教育的科目搭配使用，特定領域工作技能之養成，以專門技術與職業能力導向的專業科目課程為主，可以參閱技術型高級中等學校群科課程綱要及十二年國民基本教育高級中等教育階段集中式特殊教育班服務群科課程綱要所規劃之各群的專業核心科目，以培養群核心能力。讀、寫、算等就業所需之基礎能力，可參考十二年國民基本教育語文、數學領域課程綱要，依據特殊教育學生之能力與需求進行科目綱要之調整。針對科技輔具的使用與訓練，可搭配輔助科技應用科目的學習重點；學生若缺乏基本生活能力時，則輔以特殊需求領域中生活管理科目；若缺乏基本人際互動能力者，則輔以社會技巧科目。</a:t>
            </a:r>
            <a:endParaRPr lang="en-US" altLang="zh-TW" dirty="0" smtClean="0"/>
          </a:p>
          <a:p>
            <a:r>
              <a:rPr lang="en-US" altLang="zh-TW" dirty="0" smtClean="0"/>
              <a:t>2.</a:t>
            </a:r>
            <a:r>
              <a:rPr lang="zh-TW" altLang="en-US" dirty="0" smtClean="0"/>
              <a:t> 講解時需輔以特教專業知識，簡要說明本科目學習表現與學習內容的架構與內涵。</a:t>
            </a:r>
            <a:endParaRPr lang="zh-TW" altLang="en-US" dirty="0"/>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30</a:t>
            </a:fld>
            <a:endParaRPr lang="zh-TW" altLang="en-US"/>
          </a:p>
        </p:txBody>
      </p:sp>
    </p:spTree>
    <p:extLst>
      <p:ext uri="{BB962C8B-B14F-4D97-AF65-F5344CB8AC3E}">
        <p14:creationId xmlns:p14="http://schemas.microsoft.com/office/powerpoint/2010/main" val="1868923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本科目強調與人建立社會關係所需之基本溝通技巧，以增進在融合環境下的參與及合作品質。至於教導及培養適當的溝通態度，增進與人相處的品質，則以社會技巧科目為主。針對輔助溝通系統的輔具使用與訓練，請參考輔助科技應用科目。</a:t>
            </a:r>
            <a:endParaRPr lang="en-US" altLang="zh-TW" dirty="0" smtClean="0"/>
          </a:p>
          <a:p>
            <a:r>
              <a:rPr lang="en-US" altLang="zh-TW" dirty="0" smtClean="0"/>
              <a:t>2.</a:t>
            </a:r>
            <a:r>
              <a:rPr lang="zh-TW" altLang="en-US" dirty="0" smtClean="0"/>
              <a:t> 講解時需輔以特教專業知識，簡要說明本科目學習表現與學習內容的架構與內涵。</a:t>
            </a:r>
            <a:endParaRPr lang="zh-TW" altLang="en-US" dirty="0"/>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31</a:t>
            </a:fld>
            <a:endParaRPr lang="zh-TW" altLang="en-US"/>
          </a:p>
        </p:txBody>
      </p:sp>
    </p:spTree>
    <p:extLst>
      <p:ext uri="{BB962C8B-B14F-4D97-AF65-F5344CB8AC3E}">
        <p14:creationId xmlns:p14="http://schemas.microsoft.com/office/powerpoint/2010/main" val="3827444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學習點字涉及手部肌肉與肢體動作的準確性，如果學生手部功能不佳，宜與功能性動作訓練科目結合。由於注音符號、英文、數學、物理、化學、音樂的點字系統不同，點字的教學需與相關領域連結，以落實點字的功能。</a:t>
            </a:r>
            <a:endParaRPr lang="en-US" altLang="zh-TW" dirty="0" smtClean="0"/>
          </a:p>
          <a:p>
            <a:r>
              <a:rPr lang="en-US" altLang="zh-TW" dirty="0" smtClean="0"/>
              <a:t>2.</a:t>
            </a:r>
            <a:r>
              <a:rPr lang="zh-TW" altLang="en-US" dirty="0" smtClean="0"/>
              <a:t> 講解時需輔以特教專業知識，簡要說明本科目學習表現與學習內容的架構與內涵。</a:t>
            </a:r>
            <a:endParaRPr lang="zh-TW" altLang="en-US" dirty="0"/>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32</a:t>
            </a:fld>
            <a:endParaRPr lang="zh-TW" altLang="en-US"/>
          </a:p>
        </p:txBody>
      </p:sp>
    </p:spTree>
    <p:extLst>
      <p:ext uri="{BB962C8B-B14F-4D97-AF65-F5344CB8AC3E}">
        <p14:creationId xmlns:p14="http://schemas.microsoft.com/office/powerpoint/2010/main" val="3028147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學習定向行動涉及肢體功能，如果學生肢體功能不佳，宜與功能性動作訓練科目結合。定向行動的學習與一般學習領域也有關，例如：概念發展與統整，與數學領域有關，行動技能與健康與體育領域有關，教學時需與一般學習領域配合，以利學生習得定向行動能力。</a:t>
            </a:r>
            <a:endParaRPr lang="en-US" altLang="zh-TW" dirty="0" smtClean="0"/>
          </a:p>
          <a:p>
            <a:r>
              <a:rPr lang="en-US" altLang="zh-TW" dirty="0" smtClean="0"/>
              <a:t>2.</a:t>
            </a:r>
            <a:r>
              <a:rPr lang="zh-TW" altLang="en-US" dirty="0" smtClean="0"/>
              <a:t> 講解時需輔以特教專業知識，簡要說明本科目學習表現與學習內容的架構與內涵。</a:t>
            </a:r>
            <a:endParaRPr lang="zh-TW" altLang="en-US" dirty="0"/>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33</a:t>
            </a:fld>
            <a:endParaRPr lang="zh-TW" altLang="en-US"/>
          </a:p>
        </p:txBody>
      </p:sp>
    </p:spTree>
    <p:extLst>
      <p:ext uri="{BB962C8B-B14F-4D97-AF65-F5344CB8AC3E}">
        <p14:creationId xmlns:p14="http://schemas.microsoft.com/office/powerpoint/2010/main" val="4247011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功能性動作係指生活相關的動作技能，本科目的學習重點為運用功能性動作技能參與生活作息與學習活動。功能性動作訓練的實施應經專業團隊評估，並視學生需求，結合其他相關之特殊需求領域科目或健康與體育領域課程等合併實施，促進體適能及健康。</a:t>
            </a:r>
            <a:endParaRPr lang="en-US" altLang="zh-TW" dirty="0" smtClean="0"/>
          </a:p>
          <a:p>
            <a:r>
              <a:rPr lang="en-US" altLang="zh-TW" dirty="0" smtClean="0"/>
              <a:t>2.</a:t>
            </a:r>
            <a:r>
              <a:rPr lang="zh-TW" altLang="en-US" dirty="0" smtClean="0"/>
              <a:t> 講解時需輔以特教專業知識，簡要說明本科目學習表現與學習內容的架構與內涵。</a:t>
            </a:r>
            <a:endParaRPr lang="zh-TW" altLang="en-US" dirty="0"/>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34</a:t>
            </a:fld>
            <a:endParaRPr lang="zh-TW" altLang="en-US"/>
          </a:p>
        </p:txBody>
      </p:sp>
    </p:spTree>
    <p:extLst>
      <p:ext uri="{BB962C8B-B14F-4D97-AF65-F5344CB8AC3E}">
        <p14:creationId xmlns:p14="http://schemas.microsoft.com/office/powerpoint/2010/main" val="889040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輔助科技應用涉及各種科技設備的使用，舉凡各項輔助科技的介紹、功能、操作、維護及簡易故障排除，屬於本科目學習重點，教學者可選擇適當的輔具應用在其他特殊需求領域科目。</a:t>
            </a:r>
            <a:endParaRPr lang="en-US" altLang="zh-TW" dirty="0" smtClean="0"/>
          </a:p>
          <a:p>
            <a:r>
              <a:rPr lang="en-US" altLang="zh-TW" dirty="0" smtClean="0"/>
              <a:t>2.</a:t>
            </a:r>
            <a:r>
              <a:rPr lang="zh-TW" altLang="en-US" dirty="0" smtClean="0"/>
              <a:t> 講解時需輔以特教專業知識，簡要說明本科目學習表現與學習內容的架構與內涵。</a:t>
            </a:r>
            <a:endParaRPr lang="zh-TW" altLang="en-US" dirty="0"/>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35</a:t>
            </a:fld>
            <a:endParaRPr lang="zh-TW" altLang="en-US"/>
          </a:p>
        </p:txBody>
      </p:sp>
    </p:spTree>
    <p:extLst>
      <p:ext uri="{BB962C8B-B14F-4D97-AF65-F5344CB8AC3E}">
        <p14:creationId xmlns:p14="http://schemas.microsoft.com/office/powerpoint/2010/main" val="1889266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36</a:t>
            </a:fld>
            <a:endParaRPr lang="zh-TW" altLang="en-US"/>
          </a:p>
        </p:txBody>
      </p:sp>
    </p:spTree>
    <p:extLst>
      <p:ext uri="{BB962C8B-B14F-4D97-AF65-F5344CB8AC3E}">
        <p14:creationId xmlns:p14="http://schemas.microsoft.com/office/powerpoint/2010/main" val="2238661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38</a:t>
            </a:fld>
            <a:endParaRPr lang="zh-TW" altLang="en-US"/>
          </a:p>
        </p:txBody>
      </p:sp>
    </p:spTree>
    <p:extLst>
      <p:ext uri="{BB962C8B-B14F-4D97-AF65-F5344CB8AC3E}">
        <p14:creationId xmlns:p14="http://schemas.microsoft.com/office/powerpoint/2010/main" val="1316204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39</a:t>
            </a:fld>
            <a:endParaRPr lang="zh-TW" altLang="en-US"/>
          </a:p>
        </p:txBody>
      </p:sp>
    </p:spTree>
    <p:extLst>
      <p:ext uri="{BB962C8B-B14F-4D97-AF65-F5344CB8AC3E}">
        <p14:creationId xmlns:p14="http://schemas.microsoft.com/office/powerpoint/2010/main" val="283802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514350" indent="-514350">
              <a:buFont typeface="+mj-lt"/>
              <a:buAutoNum type="arabicPeriod"/>
            </a:pPr>
            <a:r>
              <a:rPr lang="zh-TW" altLang="en-US" sz="1200" dirty="0">
                <a:latin typeface="標楷體" panose="03000509000000000000" pitchFamily="65" charset="-120"/>
                <a:ea typeface="標楷體" panose="03000509000000000000" pitchFamily="65" charset="-120"/>
              </a:rPr>
              <a:t>不僅教</a:t>
            </a:r>
            <a:r>
              <a:rPr lang="zh-TW" altLang="en-US" sz="1200" dirty="0">
                <a:solidFill>
                  <a:srgbClr val="FF0000"/>
                </a:solidFill>
                <a:latin typeface="標楷體" panose="03000509000000000000" pitchFamily="65" charset="-120"/>
                <a:ea typeface="標楷體" panose="03000509000000000000" pitchFamily="65" charset="-120"/>
              </a:rPr>
              <a:t>知識</a:t>
            </a:r>
            <a:r>
              <a:rPr lang="zh-TW" altLang="en-US" sz="1200" dirty="0">
                <a:latin typeface="標楷體" panose="03000509000000000000" pitchFamily="65" charset="-120"/>
                <a:ea typeface="標楷體" panose="03000509000000000000" pitchFamily="65" charset="-120"/>
              </a:rPr>
              <a:t>，也要重視</a:t>
            </a:r>
            <a:r>
              <a:rPr lang="zh-TW" altLang="en-US" sz="1200" dirty="0">
                <a:solidFill>
                  <a:srgbClr val="FF0000"/>
                </a:solidFill>
                <a:latin typeface="標楷體" panose="03000509000000000000" pitchFamily="65" charset="-120"/>
                <a:ea typeface="標楷體" panose="03000509000000000000" pitchFamily="65" charset="-120"/>
              </a:rPr>
              <a:t>情意與技能</a:t>
            </a:r>
            <a:r>
              <a:rPr lang="zh-TW" altLang="en-US" sz="1200" dirty="0">
                <a:solidFill>
                  <a:schemeClr val="tx1"/>
                </a:solidFill>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不僅重</a:t>
            </a:r>
            <a:r>
              <a:rPr lang="zh-TW" altLang="en-US" sz="1200" dirty="0">
                <a:solidFill>
                  <a:srgbClr val="FF0000"/>
                </a:solidFill>
                <a:latin typeface="標楷體" panose="03000509000000000000" pitchFamily="65" charset="-120"/>
                <a:ea typeface="標楷體" panose="03000509000000000000" pitchFamily="65" charset="-120"/>
              </a:rPr>
              <a:t>結果</a:t>
            </a:r>
            <a:r>
              <a:rPr lang="zh-TW" altLang="en-US" sz="1200" dirty="0">
                <a:latin typeface="標楷體" panose="03000509000000000000" pitchFamily="65" charset="-120"/>
                <a:ea typeface="標楷體" panose="03000509000000000000" pitchFamily="65" charset="-120"/>
              </a:rPr>
              <a:t>，也要重視</a:t>
            </a:r>
            <a:r>
              <a:rPr lang="zh-TW" altLang="en-US" sz="1200" dirty="0">
                <a:solidFill>
                  <a:srgbClr val="FF0000"/>
                </a:solidFill>
                <a:latin typeface="標楷體" panose="03000509000000000000" pitchFamily="65" charset="-120"/>
                <a:ea typeface="標楷體" panose="03000509000000000000" pitchFamily="65" charset="-120"/>
              </a:rPr>
              <a:t>學習歷程和方法</a:t>
            </a:r>
            <a:r>
              <a:rPr lang="zh-TW" altLang="en-US" sz="1200" dirty="0">
                <a:latin typeface="標楷體" panose="03000509000000000000" pitchFamily="65" charset="-120"/>
                <a:ea typeface="標楷體" panose="03000509000000000000" pitchFamily="65" charset="-120"/>
              </a:rPr>
              <a:t>。</a:t>
            </a:r>
            <a:endParaRPr lang="en-US" altLang="zh-TW" sz="12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1200" dirty="0">
                <a:latin typeface="標楷體" panose="03000509000000000000" pitchFamily="65" charset="-120"/>
                <a:ea typeface="標楷體" panose="03000509000000000000" pitchFamily="65" charset="-120"/>
              </a:rPr>
              <a:t>不僅教抽象</a:t>
            </a:r>
            <a:r>
              <a:rPr lang="zh-TW" altLang="en-US" sz="1200" dirty="0">
                <a:solidFill>
                  <a:srgbClr val="FF0000"/>
                </a:solidFill>
                <a:latin typeface="標楷體" panose="03000509000000000000" pitchFamily="65" charset="-120"/>
                <a:ea typeface="標楷體" panose="03000509000000000000" pitchFamily="65" charset="-120"/>
              </a:rPr>
              <a:t>知識</a:t>
            </a:r>
            <a:r>
              <a:rPr lang="zh-TW" altLang="en-US" sz="1200" dirty="0">
                <a:latin typeface="標楷體" panose="03000509000000000000" pitchFamily="65" charset="-120"/>
                <a:ea typeface="標楷體" panose="03000509000000000000" pitchFamily="65" charset="-120"/>
              </a:rPr>
              <a:t>，更要重視</a:t>
            </a:r>
            <a:r>
              <a:rPr lang="zh-TW" altLang="en-US" sz="1200" dirty="0">
                <a:solidFill>
                  <a:srgbClr val="FF0000"/>
                </a:solidFill>
                <a:latin typeface="標楷體" panose="03000509000000000000" pitchFamily="65" charset="-120"/>
                <a:ea typeface="標楷體" panose="03000509000000000000" pitchFamily="65" charset="-120"/>
              </a:rPr>
              <a:t>情境學習</a:t>
            </a:r>
            <a:r>
              <a:rPr lang="zh-TW" altLang="en-US" sz="1200" dirty="0">
                <a:solidFill>
                  <a:schemeClr val="tx1"/>
                </a:solidFill>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不僅在</a:t>
            </a:r>
            <a:r>
              <a:rPr lang="zh-TW" altLang="en-US" sz="1200" dirty="0">
                <a:solidFill>
                  <a:srgbClr val="FF0000"/>
                </a:solidFill>
                <a:latin typeface="標楷體" panose="03000509000000000000" pitchFamily="65" charset="-120"/>
                <a:ea typeface="標楷體" panose="03000509000000000000" pitchFamily="65" charset="-120"/>
              </a:rPr>
              <a:t>學校</a:t>
            </a:r>
            <a:r>
              <a:rPr lang="zh-TW" altLang="en-US" sz="1200" dirty="0">
                <a:latin typeface="標楷體" panose="03000509000000000000" pitchFamily="65" charset="-120"/>
                <a:ea typeface="標楷體" panose="03000509000000000000" pitchFamily="65" charset="-120"/>
              </a:rPr>
              <a:t>中學習，更要落實於</a:t>
            </a:r>
            <a:r>
              <a:rPr lang="zh-TW" altLang="en-US" sz="1200" dirty="0">
                <a:solidFill>
                  <a:srgbClr val="FF0000"/>
                </a:solidFill>
                <a:latin typeface="標楷體" panose="03000509000000000000" pitchFamily="65" charset="-120"/>
                <a:ea typeface="標楷體" panose="03000509000000000000" pitchFamily="65" charset="-120"/>
              </a:rPr>
              <a:t>社會行動</a:t>
            </a:r>
            <a:r>
              <a:rPr lang="zh-TW" altLang="en-US" sz="1200" dirty="0">
                <a:latin typeface="標楷體" panose="03000509000000000000" pitchFamily="65" charset="-120"/>
                <a:ea typeface="標楷體" panose="03000509000000000000" pitchFamily="65" charset="-120"/>
              </a:rPr>
              <a:t>。</a:t>
            </a:r>
            <a:endParaRPr lang="en-US" altLang="zh-TW" sz="12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1200" dirty="0">
                <a:latin typeface="標楷體" panose="03000509000000000000" pitchFamily="65" charset="-120"/>
                <a:ea typeface="標楷體" panose="03000509000000000000" pitchFamily="65" charset="-120"/>
              </a:rPr>
              <a:t>舉例說明藉由核心素養強化領域</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科目間的連貫與統整，例如語文領域與溝通訓練之間、生活管理與功能性動作訓練之間、輔助科技應用與溝通訓練之間</a:t>
            </a:r>
            <a:r>
              <a:rPr lang="zh-TW" altLang="en-US" sz="1200" dirty="0" smtClean="0">
                <a:latin typeface="標楷體" panose="03000509000000000000" pitchFamily="65" charset="-120"/>
                <a:ea typeface="標楷體" panose="03000509000000000000" pitchFamily="65" charset="-120"/>
              </a:rPr>
              <a:t>。</a:t>
            </a:r>
            <a:endParaRPr lang="en-US" altLang="zh-TW" sz="1200" dirty="0" smtClean="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1200" smtClean="0">
                <a:latin typeface="標楷體" panose="03000509000000000000" pitchFamily="65" charset="-120"/>
                <a:ea typeface="標楷體" panose="03000509000000000000" pitchFamily="65" charset="-120"/>
              </a:rPr>
              <a:t>說明核心素養與九年一貫課程能力指標之不同。</a:t>
            </a:r>
            <a:endParaRPr lang="en-US" altLang="zh-TW" sz="1200" dirty="0">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5</a:t>
            </a:fld>
            <a:endParaRPr lang="zh-TW" altLang="en-US"/>
          </a:p>
        </p:txBody>
      </p:sp>
    </p:spTree>
    <p:extLst>
      <p:ext uri="{BB962C8B-B14F-4D97-AF65-F5344CB8AC3E}">
        <p14:creationId xmlns:p14="http://schemas.microsoft.com/office/powerpoint/2010/main" val="981556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40</a:t>
            </a:fld>
            <a:endParaRPr lang="zh-TW" altLang="en-US"/>
          </a:p>
        </p:txBody>
      </p:sp>
    </p:spTree>
    <p:extLst>
      <p:ext uri="{BB962C8B-B14F-4D97-AF65-F5344CB8AC3E}">
        <p14:creationId xmlns:p14="http://schemas.microsoft.com/office/powerpoint/2010/main" val="310348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41</a:t>
            </a:fld>
            <a:endParaRPr lang="zh-TW" altLang="en-US"/>
          </a:p>
        </p:txBody>
      </p:sp>
    </p:spTree>
    <p:extLst>
      <p:ext uri="{BB962C8B-B14F-4D97-AF65-F5344CB8AC3E}">
        <p14:creationId xmlns:p14="http://schemas.microsoft.com/office/powerpoint/2010/main" val="1677185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換一個例子</a:t>
            </a:r>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42</a:t>
            </a:fld>
            <a:endParaRPr lang="zh-TW" altLang="en-US"/>
          </a:p>
        </p:txBody>
      </p:sp>
    </p:spTree>
    <p:extLst>
      <p:ext uri="{BB962C8B-B14F-4D97-AF65-F5344CB8AC3E}">
        <p14:creationId xmlns:p14="http://schemas.microsoft.com/office/powerpoint/2010/main" val="1186088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43</a:t>
            </a:fld>
            <a:endParaRPr lang="zh-TW" altLang="en-US"/>
          </a:p>
        </p:txBody>
      </p:sp>
    </p:spTree>
    <p:extLst>
      <p:ext uri="{BB962C8B-B14F-4D97-AF65-F5344CB8AC3E}">
        <p14:creationId xmlns:p14="http://schemas.microsoft.com/office/powerpoint/2010/main" val="2332039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44</a:t>
            </a:fld>
            <a:endParaRPr lang="zh-TW" altLang="en-US"/>
          </a:p>
        </p:txBody>
      </p:sp>
    </p:spTree>
    <p:extLst>
      <p:ext uri="{BB962C8B-B14F-4D97-AF65-F5344CB8AC3E}">
        <p14:creationId xmlns:p14="http://schemas.microsoft.com/office/powerpoint/2010/main" val="1803296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47</a:t>
            </a:fld>
            <a:endParaRPr lang="zh-TW" altLang="en-US"/>
          </a:p>
        </p:txBody>
      </p:sp>
    </p:spTree>
    <p:extLst>
      <p:ext uri="{BB962C8B-B14F-4D97-AF65-F5344CB8AC3E}">
        <p14:creationId xmlns:p14="http://schemas.microsoft.com/office/powerpoint/2010/main" val="3867071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議題」係基於社會發展需要、普遍受到關注，且期待學生應有所理解與行動的一些課題，其攸關現代生活、人類發展與社會價值，具時代性與前瞻性，且常具高度討論性與跨學門性質。十二年國民基本教育本乎總綱「自發」、「互動」及「共好」之基本理念，為與社會脈動、生活情境緊密連結，以議題教育培養學生批判思考及解決問題的能力，提升學生面對議題的責任感與行動力，並能追求尊重多元、同理關懷、公平正義與永續發展等核心價值。 </a:t>
            </a:r>
            <a:endParaRPr lang="zh-TW" altLang="en-US" dirty="0"/>
          </a:p>
        </p:txBody>
      </p:sp>
    </p:spTree>
    <p:extLst>
      <p:ext uri="{BB962C8B-B14F-4D97-AF65-F5344CB8AC3E}">
        <p14:creationId xmlns:p14="http://schemas.microsoft.com/office/powerpoint/2010/main" val="4224017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09723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素養在彰顯學習者的全人發展，並使其成為終身學習者。</a:t>
            </a:r>
            <a:endParaRPr lang="en-US" altLang="zh-TW" dirty="0"/>
          </a:p>
          <a:p>
            <a:r>
              <a:rPr lang="en-US" altLang="zh-TW" dirty="0"/>
              <a:t>2.</a:t>
            </a:r>
            <a:r>
              <a:rPr lang="zh-TW" altLang="en-US" dirty="0"/>
              <a:t>說明核心素養所包含的三大面向及從中細分出的九大項目。</a:t>
            </a:r>
            <a:endParaRPr lang="en-US" altLang="zh-TW" dirty="0"/>
          </a:p>
          <a:p>
            <a:r>
              <a:rPr lang="en-US" altLang="zh-TW" dirty="0"/>
              <a:t>3.</a:t>
            </a:r>
            <a:r>
              <a:rPr lang="zh-TW" altLang="en-US" dirty="0"/>
              <a:t>素養既是為了因應社會之複雜生活情境需求，其學習就需將知識、技能、態度與「生活情境」緊密結合，以臻至理解的、有意義的學習狀態。</a:t>
            </a:r>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6</a:t>
            </a:fld>
            <a:endParaRPr lang="zh-TW" altLang="en-US"/>
          </a:p>
        </p:txBody>
      </p:sp>
    </p:spTree>
    <p:extLst>
      <p:ext uri="{BB962C8B-B14F-4D97-AF65-F5344CB8AC3E}">
        <p14:creationId xmlns:p14="http://schemas.microsoft.com/office/powerpoint/2010/main" val="43781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7</a:t>
            </a:fld>
            <a:endParaRPr lang="zh-TW" altLang="en-US"/>
          </a:p>
        </p:txBody>
      </p:sp>
    </p:spTree>
    <p:extLst>
      <p:ext uri="{BB962C8B-B14F-4D97-AF65-F5344CB8AC3E}">
        <p14:creationId xmlns:p14="http://schemas.microsoft.com/office/powerpoint/2010/main" val="3402865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標楷體" panose="03000509000000000000" pitchFamily="65" charset="-120"/>
                <a:ea typeface="標楷體" panose="03000509000000000000" pitchFamily="65" charset="-120"/>
              </a:rPr>
              <a:t>領綱規畫係以學習需求為核心，每一科目的適用對象為具有該科目學習重點所反映之特殊教育需求者，而非侷限於某科目僅適用於特定障礙類別的學生。此外，</a:t>
            </a:r>
            <a:r>
              <a:rPr lang="zh-TW" altLang="en-US" sz="1200" dirty="0">
                <a:solidFill>
                  <a:srgbClr val="FF0000"/>
                </a:solidFill>
                <a:latin typeface="標楷體" panose="03000509000000000000" pitchFamily="65" charset="-120"/>
                <a:ea typeface="標楷體" panose="03000509000000000000" pitchFamily="65" charset="-120"/>
              </a:rPr>
              <a:t>各科目間互有關連，但亦有所區分</a:t>
            </a:r>
            <a:r>
              <a:rPr lang="zh-TW" altLang="en-US" sz="1200" dirty="0">
                <a:latin typeface="標楷體" panose="03000509000000000000" pitchFamily="65" charset="-120"/>
                <a:ea typeface="標楷體" panose="03000509000000000000" pitchFamily="65" charset="-120"/>
              </a:rPr>
              <a:t>，例如：輔具的認識、操作技能、簡易故障排除等內容屬於輔助科技應用科目，但是特定類型輔具在學習情境中的運用則歸屬於相關科目，如飲食輔具屬於生活管理科目，助聽器屬於溝通訓練科目；另如基本溝通能力的培養屬於溝通訓練科目，但生活和社會情境中的溝通應用則分屬生活管理科目及社會技巧科目；又如功能性動作訓練培養學生手部精細動作能力，職業教育科目則將之運用於工作技巧。</a:t>
            </a:r>
          </a:p>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8</a:t>
            </a:fld>
            <a:endParaRPr lang="zh-TW" altLang="en-US"/>
          </a:p>
        </p:txBody>
      </p:sp>
    </p:spTree>
    <p:extLst>
      <p:ext uri="{BB962C8B-B14F-4D97-AF65-F5344CB8AC3E}">
        <p14:creationId xmlns:p14="http://schemas.microsoft.com/office/powerpoint/2010/main" val="126702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457200" lvl="1" indent="0">
              <a:buFont typeface="+mj-lt"/>
              <a:buNone/>
            </a:pPr>
            <a:endParaRPr lang="en-US" altLang="zh-TW" sz="1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9</a:t>
            </a:fld>
            <a:endParaRPr lang="zh-TW" altLang="en-US"/>
          </a:p>
        </p:txBody>
      </p:sp>
    </p:spTree>
    <p:extLst>
      <p:ext uri="{BB962C8B-B14F-4D97-AF65-F5344CB8AC3E}">
        <p14:creationId xmlns:p14="http://schemas.microsoft.com/office/powerpoint/2010/main" val="339121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11</a:t>
            </a:fld>
            <a:endParaRPr lang="zh-TW" altLang="en-US"/>
          </a:p>
        </p:txBody>
      </p:sp>
    </p:spTree>
    <p:extLst>
      <p:ext uri="{BB962C8B-B14F-4D97-AF65-F5344CB8AC3E}">
        <p14:creationId xmlns:p14="http://schemas.microsoft.com/office/powerpoint/2010/main" val="141202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solidFill>
                  <a:srgbClr val="FF0000"/>
                </a:solidFill>
              </a:rPr>
              <a:t>重新整理內容，列點參考</a:t>
            </a:r>
            <a:endParaRPr lang="en-US" altLang="zh-TW" dirty="0">
              <a:solidFill>
                <a:srgbClr val="FF0000"/>
              </a:solidFill>
            </a:endParaRPr>
          </a:p>
          <a:p>
            <a:endParaRPr lang="en-US" altLang="zh-TW"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ea typeface="標楷體" panose="03000509000000000000" pitchFamily="65" charset="-120"/>
              </a:rPr>
              <a:t>規劃依據</a:t>
            </a:r>
            <a:endParaRPr lang="en-US" altLang="zh-TW" dirty="0">
              <a:solidFill>
                <a:srgbClr val="FF0000"/>
              </a:solidFill>
            </a:endParaRPr>
          </a:p>
          <a:p>
            <a:pPr lvl="0"/>
            <a:r>
              <a:rPr lang="zh-TW" altLang="en-US" dirty="0">
                <a:solidFill>
                  <a:schemeClr val="tx1"/>
                </a:solidFill>
                <a:latin typeface="Microsoft JhengHei" panose="020B0604030504040204" pitchFamily="34" charset="-120"/>
                <a:ea typeface="Microsoft JhengHei" panose="020B0604030504040204" pitchFamily="34" charset="-120"/>
              </a:rPr>
              <a:t>十二年國民基本教育課程綱要總綱</a:t>
            </a:r>
          </a:p>
          <a:p>
            <a:pPr lvl="0"/>
            <a:r>
              <a:rPr lang="zh-TW" altLang="en-US" b="1" dirty="0">
                <a:solidFill>
                  <a:srgbClr val="FF0000"/>
                </a:solidFill>
                <a:latin typeface="Microsoft JhengHei" panose="020B0604030504040204" pitchFamily="34" charset="-120"/>
                <a:ea typeface="Microsoft JhengHei" panose="020B0604030504040204" pitchFamily="34" charset="-120"/>
              </a:rPr>
              <a:t>引導性、原則性、非限制性</a:t>
            </a:r>
            <a:r>
              <a:rPr lang="zh-TW" altLang="en-US" dirty="0">
                <a:solidFill>
                  <a:schemeClr val="tx1"/>
                </a:solidFill>
                <a:latin typeface="Microsoft JhengHei" panose="020B0604030504040204" pitchFamily="34" charset="-120"/>
                <a:ea typeface="Microsoft JhengHei" panose="020B0604030504040204" pitchFamily="34" charset="-120"/>
              </a:rPr>
              <a:t>，提供教師參考使用</a:t>
            </a:r>
          </a:p>
          <a:p>
            <a:endParaRPr lang="en-US" altLang="zh-TW"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ea typeface="標楷體" panose="03000509000000000000" pitchFamily="65" charset="-120"/>
              </a:rPr>
              <a:t>非以特殊教育安置類型為規劃分類</a:t>
            </a:r>
            <a:endParaRPr lang="en-US" altLang="zh-TW" dirty="0">
              <a:solidFill>
                <a:srgbClr val="FF0000"/>
              </a:solidFill>
            </a:endParaRPr>
          </a:p>
          <a:p>
            <a:pPr lvl="0"/>
            <a:r>
              <a:rPr lang="zh-TW" altLang="en-US" dirty="0">
                <a:solidFill>
                  <a:schemeClr val="tx1"/>
                </a:solidFill>
                <a:latin typeface="Microsoft JhengHei" panose="020B0604030504040204" pitchFamily="34" charset="-120"/>
                <a:ea typeface="Microsoft JhengHei" panose="020B0604030504040204" pitchFamily="34" charset="-120"/>
              </a:rPr>
              <a:t>適用場域包括</a:t>
            </a:r>
            <a:r>
              <a:rPr lang="zh-TW" altLang="en-US" b="1" dirty="0">
                <a:solidFill>
                  <a:srgbClr val="FF0000"/>
                </a:solidFill>
                <a:latin typeface="Microsoft JhengHei" panose="020B0604030504040204" pitchFamily="34" charset="-120"/>
                <a:ea typeface="Microsoft JhengHei" panose="020B0604030504040204" pitchFamily="34" charset="-120"/>
              </a:rPr>
              <a:t>特殊教育學校、特殊教育班級與普通班</a:t>
            </a:r>
            <a:endParaRPr lang="zh-TW" altLang="en-US" b="1" dirty="0">
              <a:solidFill>
                <a:schemeClr val="tx1"/>
              </a:solidFill>
              <a:latin typeface="Microsoft JhengHei" panose="020B0604030504040204" pitchFamily="34" charset="-120"/>
              <a:ea typeface="Microsoft JhengHei" panose="020B0604030504040204" pitchFamily="34" charset="-120"/>
            </a:endParaRPr>
          </a:p>
          <a:p>
            <a:pPr lvl="0"/>
            <a:r>
              <a:rPr lang="zh-TW" altLang="en-US" dirty="0">
                <a:latin typeface="Microsoft JhengHei" panose="020B0604030504040204" pitchFamily="34" charset="-120"/>
                <a:ea typeface="Microsoft JhengHei" panose="020B0604030504040204" pitchFamily="34" charset="-120"/>
              </a:rPr>
              <a:t>學習重點並非針對某一安置類型的學生編寫</a:t>
            </a:r>
            <a:endParaRPr lang="zh-TW" altLang="en-US" dirty="0">
              <a:solidFill>
                <a:schemeClr val="tx1"/>
              </a:solidFill>
              <a:latin typeface="Microsoft JhengHei" panose="020B0604030504040204" pitchFamily="34" charset="-120"/>
              <a:ea typeface="Microsoft JhengHei" panose="020B0604030504040204" pitchFamily="34" charset="-120"/>
            </a:endParaRPr>
          </a:p>
          <a:p>
            <a:pPr lvl="0"/>
            <a:r>
              <a:rPr lang="zh-TW" altLang="en-US" dirty="0">
                <a:latin typeface="Microsoft JhengHei" panose="020B0604030504040204" pitchFamily="34" charset="-120"/>
                <a:ea typeface="Microsoft JhengHei" panose="020B0604030504040204" pitchFamily="34" charset="-120"/>
              </a:rPr>
              <a:t>教師於使用時宜依據任教學生的個別狀況調整</a:t>
            </a:r>
            <a:endParaRPr lang="zh-TW" altLang="en-US" dirty="0">
              <a:solidFill>
                <a:schemeClr val="tx1"/>
              </a:solidFill>
              <a:latin typeface="Microsoft JhengHei" panose="020B0604030504040204" pitchFamily="34" charset="-120"/>
              <a:ea typeface="Microsoft JhengHei" panose="020B0604030504040204" pitchFamily="34" charset="-120"/>
            </a:endParaRPr>
          </a:p>
          <a:p>
            <a:pPr lvl="0"/>
            <a:r>
              <a:rPr lang="zh-TW" altLang="en-US" dirty="0">
                <a:latin typeface="Microsoft JhengHei" panose="020B0604030504040204" pitchFamily="34" charset="-120"/>
                <a:ea typeface="Microsoft JhengHei" panose="020B0604030504040204" pitchFamily="34" charset="-120"/>
              </a:rPr>
              <a:t>學校可參考本課綱，發展校本特殊需求領域課程</a:t>
            </a:r>
            <a:endParaRPr lang="zh-TW" altLang="en-US" dirty="0">
              <a:solidFill>
                <a:schemeClr val="tx1"/>
              </a:solidFill>
              <a:latin typeface="Microsoft JhengHei" panose="020B0604030504040204" pitchFamily="34" charset="-120"/>
              <a:ea typeface="Microsoft JhengHei" panose="020B0604030504040204" pitchFamily="34" charset="-120"/>
            </a:endParaRPr>
          </a:p>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12</a:t>
            </a:fld>
            <a:endParaRPr lang="zh-TW" altLang="en-US"/>
          </a:p>
        </p:txBody>
      </p:sp>
    </p:spTree>
    <p:extLst>
      <p:ext uri="{BB962C8B-B14F-4D97-AF65-F5344CB8AC3E}">
        <p14:creationId xmlns:p14="http://schemas.microsoft.com/office/powerpoint/2010/main" val="99863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878786E3-EBCF-47AF-90D2-07AC94E86ABA}" type="datetimeFigureOut">
              <a:rPr lang="zh-TW" altLang="en-US" smtClean="0"/>
              <a:t>2019/9/16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275796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DCBEF6C7-4DE5-4119-9DD4-9F79A8CEE51D}"/>
              </a:ext>
            </a:extLst>
          </p:cNvPr>
          <p:cNvSpPr/>
          <p:nvPr userDrawn="1"/>
        </p:nvSpPr>
        <p:spPr>
          <a:xfrm>
            <a:off x="145473" y="143878"/>
            <a:ext cx="8853055" cy="6570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8786E3-EBCF-47AF-90D2-07AC94E86ABA}" type="datetimeFigureOut">
              <a:rPr lang="zh-TW" altLang="en-US" smtClean="0"/>
              <a:t>2019/9/16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411446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8786E3-EBCF-47AF-90D2-07AC94E86ABA}" type="datetimeFigureOut">
              <a:rPr lang="zh-TW" altLang="en-US" smtClean="0"/>
              <a:t>2019/9/16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3560824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C178CF50-0246-4739-B775-C382B81F1FAA}" type="datetimeFigureOut">
              <a:rPr lang="zh-TW" altLang="en-US"/>
              <a:pPr>
                <a:defRPr/>
              </a:pPr>
              <a:t>2019/9/16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0575FD81-D17D-42FE-9DDE-736EE4867B53}" type="slidenum">
              <a:rPr lang="zh-TW" altLang="en-US"/>
              <a:pPr>
                <a:defRPr/>
              </a:pPr>
              <a:t>‹#›</a:t>
            </a:fld>
            <a:endParaRPr lang="zh-TW" altLang="en-US"/>
          </a:p>
        </p:txBody>
      </p:sp>
    </p:spTree>
    <p:extLst>
      <p:ext uri="{BB962C8B-B14F-4D97-AF65-F5344CB8AC3E}">
        <p14:creationId xmlns:p14="http://schemas.microsoft.com/office/powerpoint/2010/main" val="316899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8786E3-EBCF-47AF-90D2-07AC94E86ABA}" type="datetimeFigureOut">
              <a:rPr lang="zh-TW" altLang="en-US" smtClean="0"/>
              <a:t>2019/9/16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197410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78786E3-EBCF-47AF-90D2-07AC94E86ABA}" type="datetimeFigureOut">
              <a:rPr lang="zh-TW" altLang="en-US" smtClean="0"/>
              <a:t>2019/9/16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54303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78786E3-EBCF-47AF-90D2-07AC94E86ABA}" type="datetimeFigureOut">
              <a:rPr lang="zh-TW" altLang="en-US" smtClean="0"/>
              <a:t>2019/9/16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373388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78786E3-EBCF-47AF-90D2-07AC94E86ABA}" type="datetimeFigureOut">
              <a:rPr lang="zh-TW" altLang="en-US" smtClean="0"/>
              <a:t>2019/9/16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224227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AC44CAA-C8CE-4582-802A-939D425C9908}"/>
              </a:ext>
            </a:extLst>
          </p:cNvPr>
          <p:cNvSpPr/>
          <p:nvPr userDrawn="1"/>
        </p:nvSpPr>
        <p:spPr>
          <a:xfrm>
            <a:off x="141670" y="141055"/>
            <a:ext cx="8860662" cy="6575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Date Placeholder 2"/>
          <p:cNvSpPr>
            <a:spLocks noGrp="1"/>
          </p:cNvSpPr>
          <p:nvPr>
            <p:ph type="dt" sz="half" idx="10"/>
          </p:nvPr>
        </p:nvSpPr>
        <p:spPr/>
        <p:txBody>
          <a:bodyPr/>
          <a:lstStyle/>
          <a:p>
            <a:fld id="{878786E3-EBCF-47AF-90D2-07AC94E86ABA}" type="datetimeFigureOut">
              <a:rPr lang="zh-TW" altLang="en-US" smtClean="0"/>
              <a:t>2019/9/16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114944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786E3-EBCF-47AF-90D2-07AC94E86ABA}" type="datetimeFigureOut">
              <a:rPr lang="zh-TW" altLang="en-US" smtClean="0"/>
              <a:t>2019/9/16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2328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78786E3-EBCF-47AF-90D2-07AC94E86ABA}" type="datetimeFigureOut">
              <a:rPr lang="zh-TW" altLang="en-US" smtClean="0"/>
              <a:t>2019/9/16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70149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78786E3-EBCF-47AF-90D2-07AC94E86ABA}" type="datetimeFigureOut">
              <a:rPr lang="zh-TW" altLang="en-US" smtClean="0"/>
              <a:t>2019/9/16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405816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786E3-EBCF-47AF-90D2-07AC94E86ABA}" type="datetimeFigureOut">
              <a:rPr lang="zh-TW" altLang="en-US" smtClean="0"/>
              <a:t>2019/9/16</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403614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0.png"/><Relationship Id="rId5" Type="http://schemas.openxmlformats.org/officeDocument/2006/relationships/image" Target="../media/image30.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0.png"/><Relationship Id="rId5" Type="http://schemas.openxmlformats.org/officeDocument/2006/relationships/image" Target="../media/image30.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png"/><Relationship Id="rId12"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31.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a16="http://schemas.microsoft.com/office/drawing/2014/main" xmlns="" id="{116470F0-8889-4F3F-B925-FF45B7649B11}"/>
              </a:ext>
            </a:extLst>
          </p:cNvPr>
          <p:cNvSpPr>
            <a:spLocks/>
          </p:cNvSpPr>
          <p:nvPr/>
        </p:nvSpPr>
        <p:spPr bwMode="auto">
          <a:xfrm>
            <a:off x="1386229" y="915967"/>
            <a:ext cx="7312030" cy="3764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7E579"/>
          </a:solidFill>
          <a:ln w="38100" cap="flat" cmpd="sng">
            <a:solidFill>
              <a:srgbClr val="000000"/>
            </a:solidFill>
            <a:prstDash val="solid"/>
            <a:miter lim="0"/>
            <a:headEnd/>
            <a:tailEnd/>
          </a:ln>
          <a:effectLst/>
        </p:spPr>
        <p:txBody>
          <a:bodyPr lIns="45719" tIns="45719" rIns="45719" bIns="45719" anchor="ctr"/>
          <a:lstStyle/>
          <a:p>
            <a:pPr defTabSz="914400" fontAlgn="base" hangingPunct="0">
              <a:spcBef>
                <a:spcPct val="0"/>
              </a:spcBef>
              <a:spcAft>
                <a:spcPct val="0"/>
              </a:spcAft>
            </a:pPr>
            <a:endParaRPr lang="zh-TW" altLang="zh-TW"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2" name="AutoShape 3">
            <a:extLst>
              <a:ext uri="{FF2B5EF4-FFF2-40B4-BE49-F238E27FC236}">
                <a16:creationId xmlns:a16="http://schemas.microsoft.com/office/drawing/2014/main" xmlns="" id="{A55A5F01-0429-4BC6-8018-68C55A6811F3}"/>
              </a:ext>
            </a:extLst>
          </p:cNvPr>
          <p:cNvSpPr>
            <a:spLocks/>
          </p:cNvSpPr>
          <p:nvPr/>
        </p:nvSpPr>
        <p:spPr bwMode="auto">
          <a:xfrm>
            <a:off x="700253" y="1174087"/>
            <a:ext cx="7800651" cy="4547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DF8DB"/>
          </a:solidFill>
          <a:ln w="38100" cap="flat" cmpd="sng">
            <a:solidFill>
              <a:srgbClr val="000000"/>
            </a:solidFill>
            <a:prstDash val="solid"/>
            <a:miter lim="0"/>
            <a:headEnd/>
            <a:tailEnd/>
          </a:ln>
          <a:effectLst/>
        </p:spPr>
        <p:txBody>
          <a:bodyPr lIns="0" tIns="0" rIns="0" bIns="0" anchor="ctr"/>
          <a:lstStyle/>
          <a:p>
            <a:pPr defTabSz="914400" fontAlgn="base" hangingPunct="0">
              <a:spcBef>
                <a:spcPct val="0"/>
              </a:spcBef>
              <a:spcAft>
                <a:spcPct val="0"/>
              </a:spcAft>
            </a:pPr>
            <a:endParaRPr lang="zh-TW" altLang="zh-TW">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5" name="Line 6">
            <a:extLst>
              <a:ext uri="{FF2B5EF4-FFF2-40B4-BE49-F238E27FC236}">
                <a16:creationId xmlns:a16="http://schemas.microsoft.com/office/drawing/2014/main" xmlns="" id="{63642E2B-0038-4F87-A7F3-3C73A2750516}"/>
              </a:ext>
            </a:extLst>
          </p:cNvPr>
          <p:cNvSpPr>
            <a:spLocks noChangeShapeType="1"/>
          </p:cNvSpPr>
          <p:nvPr/>
        </p:nvSpPr>
        <p:spPr bwMode="auto">
          <a:xfrm flipV="1">
            <a:off x="2645343" y="3905790"/>
            <a:ext cx="4010408" cy="14510"/>
          </a:xfrm>
          <a:prstGeom prst="line">
            <a:avLst/>
          </a:prstGeom>
          <a:noFill/>
          <a:ln w="635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defTabSz="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defTabSz="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defTabSz="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defTabSz="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defTabSz="45720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defTabSz="45720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defTabSz="45720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defTabSz="45720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fontAlgn="base" hangingPunct="0">
              <a:spcBef>
                <a:spcPct val="0"/>
              </a:spcBef>
              <a:spcAft>
                <a:spcPct val="0"/>
              </a:spcAft>
            </a:pPr>
            <a:endParaRPr lang="zh-TW" altLang="zh-TW" sz="120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pic>
        <p:nvPicPr>
          <p:cNvPr id="102" name="圖片 101">
            <a:extLst>
              <a:ext uri="{FF2B5EF4-FFF2-40B4-BE49-F238E27FC236}">
                <a16:creationId xmlns:a16="http://schemas.microsoft.com/office/drawing/2014/main" xmlns="" id="{718CB57A-F9B9-46BC-8B35-6BAE516096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266" y="3913701"/>
            <a:ext cx="1321308" cy="1325359"/>
          </a:xfrm>
          <a:prstGeom prst="rect">
            <a:avLst/>
          </a:prstGeom>
        </p:spPr>
      </p:pic>
      <p:sp>
        <p:nvSpPr>
          <p:cNvPr id="103" name="標題 1">
            <a:extLst>
              <a:ext uri="{FF2B5EF4-FFF2-40B4-BE49-F238E27FC236}">
                <a16:creationId xmlns:a16="http://schemas.microsoft.com/office/drawing/2014/main" xmlns="" id="{85B5561B-EA2F-4AA3-A6A0-E892C092F871}"/>
              </a:ext>
            </a:extLst>
          </p:cNvPr>
          <p:cNvSpPr txBox="1">
            <a:spLocks/>
          </p:cNvSpPr>
          <p:nvPr/>
        </p:nvSpPr>
        <p:spPr>
          <a:xfrm>
            <a:off x="700253" y="1697782"/>
            <a:ext cx="7772400" cy="2376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b="1" dirty="0">
                <a:latin typeface="微軟正黑體" panose="020B0604030504040204" pitchFamily="34" charset="-120"/>
                <a:ea typeface="微軟正黑體" panose="020B0604030504040204" pitchFamily="34" charset="-120"/>
              </a:rPr>
              <a:t>十二年國民基本教育</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solidFill>
                  <a:srgbClr val="ED7D31"/>
                </a:solidFill>
                <a:latin typeface="微軟正黑體" panose="020B0604030504040204" pitchFamily="34" charset="-120"/>
                <a:ea typeface="微軟正黑體" panose="020B0604030504040204" pitchFamily="34" charset="-120"/>
              </a:rPr>
              <a:t>身心障礙相關之</a:t>
            </a:r>
            <a:r>
              <a:rPr lang="zh-TW" altLang="zh-TW" b="1" dirty="0">
                <a:solidFill>
                  <a:srgbClr val="ED7D31"/>
                </a:solidFill>
                <a:latin typeface="微軟正黑體" panose="020B0604030504040204" pitchFamily="34" charset="-120"/>
                <a:ea typeface="微軟正黑體" panose="020B0604030504040204" pitchFamily="34" charset="-120"/>
              </a:rPr>
              <a:t>特殊需求領域課程</a:t>
            </a:r>
            <a:r>
              <a:rPr lang="zh-TW" altLang="en-US" b="1" dirty="0">
                <a:solidFill>
                  <a:srgbClr val="ED7D31"/>
                </a:solidFill>
                <a:latin typeface="微軟正黑體" panose="020B0604030504040204" pitchFamily="34" charset="-120"/>
                <a:ea typeface="微軟正黑體" panose="020B0604030504040204" pitchFamily="34" charset="-120"/>
              </a:rPr>
              <a:t>綱要</a:t>
            </a:r>
            <a:r>
              <a:rPr lang="en-US" altLang="zh-TW" b="1" dirty="0">
                <a:solidFill>
                  <a:srgbClr val="ED7D31"/>
                </a:solidFill>
                <a:latin typeface="微軟正黑體" panose="020B0604030504040204" pitchFamily="34" charset="-120"/>
                <a:ea typeface="微軟正黑體" panose="020B0604030504040204" pitchFamily="34" charset="-120"/>
              </a:rPr>
              <a:t/>
            </a:r>
            <a:br>
              <a:rPr lang="en-US" altLang="zh-TW" b="1" dirty="0">
                <a:solidFill>
                  <a:srgbClr val="ED7D31"/>
                </a:solidFill>
                <a:latin typeface="微軟正黑體" panose="020B0604030504040204" pitchFamily="34" charset="-120"/>
                <a:ea typeface="微軟正黑體" panose="020B0604030504040204" pitchFamily="34" charset="-120"/>
              </a:rPr>
            </a:br>
            <a:r>
              <a:rPr lang="en-US" altLang="zh-TW" sz="1200" dirty="0">
                <a:latin typeface="微軟正黑體" panose="020B0604030504040204" pitchFamily="34" charset="-120"/>
                <a:ea typeface="微軟正黑體" panose="020B0604030504040204" pitchFamily="34" charset="-120"/>
              </a:rPr>
              <a:t>  </a:t>
            </a:r>
          </a:p>
        </p:txBody>
      </p:sp>
      <p:sp>
        <p:nvSpPr>
          <p:cNvPr id="104" name="副標題 2">
            <a:extLst>
              <a:ext uri="{FF2B5EF4-FFF2-40B4-BE49-F238E27FC236}">
                <a16:creationId xmlns:a16="http://schemas.microsoft.com/office/drawing/2014/main" xmlns="" id="{80AA70A6-D705-4DB3-BB70-5A9B34E43B08}"/>
              </a:ext>
            </a:extLst>
          </p:cNvPr>
          <p:cNvSpPr txBox="1">
            <a:spLocks/>
          </p:cNvSpPr>
          <p:nvPr/>
        </p:nvSpPr>
        <p:spPr>
          <a:xfrm>
            <a:off x="132460" y="4597741"/>
            <a:ext cx="8964488" cy="899439"/>
          </a:xfrm>
          <a:prstGeom prst="rect">
            <a:avLst/>
          </a:prstGeom>
          <a:ln>
            <a:noFill/>
          </a:ln>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zh-TW" altLang="en-US" sz="2000" dirty="0" smtClean="0">
                <a:latin typeface="微軟正黑體" panose="020B0604030504040204" pitchFamily="34" charset="-120"/>
                <a:ea typeface="微軟正黑體" panose="020B0604030504040204" pitchFamily="34" charset="-120"/>
              </a:rPr>
              <a:t>教育部國民及學前教育</a:t>
            </a:r>
            <a:r>
              <a:rPr lang="zh-TW" altLang="en-US" sz="2000" dirty="0">
                <a:latin typeface="微軟正黑體" panose="020B0604030504040204" pitchFamily="34" charset="-120"/>
                <a:ea typeface="微軟正黑體" panose="020B0604030504040204" pitchFamily="34" charset="-120"/>
              </a:rPr>
              <a:t>署</a:t>
            </a:r>
            <a:endParaRPr lang="en-US" altLang="zh-TW" sz="1600"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xmlns="" id="{AE4145C1-9856-47CA-BFDB-E0004901D8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140" y="147732"/>
            <a:ext cx="360000" cy="360000"/>
          </a:xfrm>
          <a:prstGeom prst="rect">
            <a:avLst/>
          </a:prstGeom>
        </p:spPr>
      </p:pic>
      <p:pic>
        <p:nvPicPr>
          <p:cNvPr id="6" name="圖片 5">
            <a:extLst>
              <a:ext uri="{FF2B5EF4-FFF2-40B4-BE49-F238E27FC236}">
                <a16:creationId xmlns:a16="http://schemas.microsoft.com/office/drawing/2014/main" xmlns="" id="{D00248AB-EC2E-4935-8E7A-566C09C1B8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2274" y="25510"/>
            <a:ext cx="564263" cy="564263"/>
          </a:xfrm>
          <a:prstGeom prst="rect">
            <a:avLst/>
          </a:prstGeom>
        </p:spPr>
      </p:pic>
      <p:pic>
        <p:nvPicPr>
          <p:cNvPr id="8" name="圖片 7">
            <a:extLst>
              <a:ext uri="{FF2B5EF4-FFF2-40B4-BE49-F238E27FC236}">
                <a16:creationId xmlns:a16="http://schemas.microsoft.com/office/drawing/2014/main" xmlns="" id="{96BCFE93-85BE-46CE-889F-B419E185DB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5025">
            <a:off x="7997339" y="170446"/>
            <a:ext cx="720000" cy="433068"/>
          </a:xfrm>
          <a:prstGeom prst="rect">
            <a:avLst/>
          </a:prstGeom>
        </p:spPr>
      </p:pic>
      <p:pic>
        <p:nvPicPr>
          <p:cNvPr id="50" name="圖片 49">
            <a:extLst>
              <a:ext uri="{FF2B5EF4-FFF2-40B4-BE49-F238E27FC236}">
                <a16:creationId xmlns:a16="http://schemas.microsoft.com/office/drawing/2014/main" xmlns="" id="{6481FC62-EF37-4658-B87F-F29E7D905A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8881" y="115362"/>
            <a:ext cx="573252" cy="573252"/>
          </a:xfrm>
          <a:prstGeom prst="rect">
            <a:avLst/>
          </a:prstGeom>
        </p:spPr>
      </p:pic>
      <p:pic>
        <p:nvPicPr>
          <p:cNvPr id="51" name="圖片 50">
            <a:extLst>
              <a:ext uri="{FF2B5EF4-FFF2-40B4-BE49-F238E27FC236}">
                <a16:creationId xmlns:a16="http://schemas.microsoft.com/office/drawing/2014/main" xmlns="" id="{EA77C432-2EDE-49B5-97AB-DC73049C7C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1788" y="147732"/>
            <a:ext cx="360000" cy="360000"/>
          </a:xfrm>
          <a:prstGeom prst="rect">
            <a:avLst/>
          </a:prstGeom>
        </p:spPr>
      </p:pic>
      <p:pic>
        <p:nvPicPr>
          <p:cNvPr id="53" name="圖片 52">
            <a:extLst>
              <a:ext uri="{FF2B5EF4-FFF2-40B4-BE49-F238E27FC236}">
                <a16:creationId xmlns:a16="http://schemas.microsoft.com/office/drawing/2014/main" xmlns="" id="{9DB6C4D5-CAB1-4D0E-A3A0-7C3A79706B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339" y="6137923"/>
            <a:ext cx="360000" cy="360000"/>
          </a:xfrm>
          <a:prstGeom prst="rect">
            <a:avLst/>
          </a:prstGeom>
        </p:spPr>
      </p:pic>
      <p:pic>
        <p:nvPicPr>
          <p:cNvPr id="54" name="圖片 53">
            <a:extLst>
              <a:ext uri="{FF2B5EF4-FFF2-40B4-BE49-F238E27FC236}">
                <a16:creationId xmlns:a16="http://schemas.microsoft.com/office/drawing/2014/main" xmlns="" id="{C8E888ED-7844-444E-98F9-7E23F1833A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1891" y="6245123"/>
            <a:ext cx="360000" cy="360000"/>
          </a:xfrm>
          <a:prstGeom prst="rect">
            <a:avLst/>
          </a:prstGeom>
        </p:spPr>
      </p:pic>
      <p:pic>
        <p:nvPicPr>
          <p:cNvPr id="55" name="圖片 54">
            <a:extLst>
              <a:ext uri="{FF2B5EF4-FFF2-40B4-BE49-F238E27FC236}">
                <a16:creationId xmlns:a16="http://schemas.microsoft.com/office/drawing/2014/main" xmlns="" id="{2B219307-6833-41F5-9CC8-F192B0480B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7867" y="6173031"/>
            <a:ext cx="540000" cy="540000"/>
          </a:xfrm>
          <a:prstGeom prst="rect">
            <a:avLst/>
          </a:prstGeom>
        </p:spPr>
      </p:pic>
      <p:pic>
        <p:nvPicPr>
          <p:cNvPr id="56" name="圖片 55">
            <a:extLst>
              <a:ext uri="{FF2B5EF4-FFF2-40B4-BE49-F238E27FC236}">
                <a16:creationId xmlns:a16="http://schemas.microsoft.com/office/drawing/2014/main" xmlns="" id="{8604A0B3-88E0-4849-A2D6-85A484E77B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4178" y="63287"/>
            <a:ext cx="599277" cy="599277"/>
          </a:xfrm>
          <a:prstGeom prst="rect">
            <a:avLst/>
          </a:prstGeom>
        </p:spPr>
      </p:pic>
      <p:pic>
        <p:nvPicPr>
          <p:cNvPr id="57" name="圖片 56">
            <a:extLst>
              <a:ext uri="{FF2B5EF4-FFF2-40B4-BE49-F238E27FC236}">
                <a16:creationId xmlns:a16="http://schemas.microsoft.com/office/drawing/2014/main" xmlns="" id="{10C93670-56EC-4495-AEB4-269BB54CBC6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3510" y="6122301"/>
            <a:ext cx="360000" cy="360000"/>
          </a:xfrm>
          <a:prstGeom prst="rect">
            <a:avLst/>
          </a:prstGeom>
        </p:spPr>
      </p:pic>
      <p:pic>
        <p:nvPicPr>
          <p:cNvPr id="58" name="圖片 57">
            <a:extLst>
              <a:ext uri="{FF2B5EF4-FFF2-40B4-BE49-F238E27FC236}">
                <a16:creationId xmlns:a16="http://schemas.microsoft.com/office/drawing/2014/main" xmlns="" id="{41C8B783-3BB9-428F-9611-C6769E9112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24918" y="147732"/>
            <a:ext cx="360000" cy="360000"/>
          </a:xfrm>
          <a:prstGeom prst="rect">
            <a:avLst/>
          </a:prstGeom>
        </p:spPr>
      </p:pic>
      <p:pic>
        <p:nvPicPr>
          <p:cNvPr id="59" name="圖片 58">
            <a:extLst>
              <a:ext uri="{FF2B5EF4-FFF2-40B4-BE49-F238E27FC236}">
                <a16:creationId xmlns:a16="http://schemas.microsoft.com/office/drawing/2014/main" xmlns="" id="{4B3597E5-F710-4424-A55D-83E34EE9F0B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4386581">
            <a:off x="3868312" y="104396"/>
            <a:ext cx="720000" cy="428400"/>
          </a:xfrm>
          <a:prstGeom prst="rect">
            <a:avLst/>
          </a:prstGeom>
        </p:spPr>
      </p:pic>
      <p:pic>
        <p:nvPicPr>
          <p:cNvPr id="3" name="圖片 2">
            <a:extLst>
              <a:ext uri="{FF2B5EF4-FFF2-40B4-BE49-F238E27FC236}">
                <a16:creationId xmlns:a16="http://schemas.microsoft.com/office/drawing/2014/main" xmlns="" id="{45DBECB8-3E3E-40F2-AB84-F88BB85F54F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83128" y="6177177"/>
            <a:ext cx="291544" cy="291544"/>
          </a:xfrm>
          <a:prstGeom prst="rect">
            <a:avLst/>
          </a:prstGeom>
        </p:spPr>
      </p:pic>
      <p:pic>
        <p:nvPicPr>
          <p:cNvPr id="61" name="圖片 60">
            <a:extLst>
              <a:ext uri="{FF2B5EF4-FFF2-40B4-BE49-F238E27FC236}">
                <a16:creationId xmlns:a16="http://schemas.microsoft.com/office/drawing/2014/main" xmlns="" id="{70207C34-DDCC-40EB-AFC2-E9901947423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4386581">
            <a:off x="498570" y="6298152"/>
            <a:ext cx="720000" cy="452392"/>
          </a:xfrm>
          <a:prstGeom prst="rect">
            <a:avLst/>
          </a:prstGeom>
        </p:spPr>
      </p:pic>
      <p:pic>
        <p:nvPicPr>
          <p:cNvPr id="26" name="圖片 25">
            <a:extLst>
              <a:ext uri="{FF2B5EF4-FFF2-40B4-BE49-F238E27FC236}">
                <a16:creationId xmlns:a16="http://schemas.microsoft.com/office/drawing/2014/main" xmlns="" id="{8604A0B3-88E0-4849-A2D6-85A484E77B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7416" y="6080715"/>
            <a:ext cx="599277" cy="599277"/>
          </a:xfrm>
          <a:prstGeom prst="rect">
            <a:avLst/>
          </a:prstGeom>
        </p:spPr>
      </p:pic>
      <p:pic>
        <p:nvPicPr>
          <p:cNvPr id="27" name="圖片 26">
            <a:extLst>
              <a:ext uri="{FF2B5EF4-FFF2-40B4-BE49-F238E27FC236}">
                <a16:creationId xmlns:a16="http://schemas.microsoft.com/office/drawing/2014/main" xmlns="" id="{6481FC62-EF37-4658-B87F-F29E7D905A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5571" y="6130348"/>
            <a:ext cx="573252" cy="573252"/>
          </a:xfrm>
          <a:prstGeom prst="rect">
            <a:avLst/>
          </a:prstGeom>
        </p:spPr>
      </p:pic>
      <p:pic>
        <p:nvPicPr>
          <p:cNvPr id="28" name="圖片 27">
            <a:extLst>
              <a:ext uri="{FF2B5EF4-FFF2-40B4-BE49-F238E27FC236}">
                <a16:creationId xmlns:a16="http://schemas.microsoft.com/office/drawing/2014/main" xmlns="" id="{45DBECB8-3E3E-40F2-AB84-F88BB85F54F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32622" y="223846"/>
            <a:ext cx="410328" cy="410328"/>
          </a:xfrm>
          <a:prstGeom prst="rect">
            <a:avLst/>
          </a:prstGeom>
        </p:spPr>
      </p:pic>
    </p:spTree>
    <p:extLst>
      <p:ext uri="{BB962C8B-B14F-4D97-AF65-F5344CB8AC3E}">
        <p14:creationId xmlns:p14="http://schemas.microsoft.com/office/powerpoint/2010/main" val="1752364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7D31">
            <a:alpha val="30000"/>
          </a:srgbClr>
        </a:solidFill>
        <a:effectLst/>
      </p:bgPr>
    </p:bg>
    <p:spTree>
      <p:nvGrpSpPr>
        <p:cNvPr id="1" name=""/>
        <p:cNvGrpSpPr/>
        <p:nvPr/>
      </p:nvGrpSpPr>
      <p:grpSpPr>
        <a:xfrm>
          <a:off x="0" y="0"/>
          <a:ext cx="0" cy="0"/>
          <a:chOff x="0" y="0"/>
          <a:chExt cx="0" cy="0"/>
        </a:xfrm>
      </p:grpSpPr>
      <p:grpSp>
        <p:nvGrpSpPr>
          <p:cNvPr id="60" name="群組 59">
            <a:extLst>
              <a:ext uri="{FF2B5EF4-FFF2-40B4-BE49-F238E27FC236}">
                <a16:creationId xmlns:a16="http://schemas.microsoft.com/office/drawing/2014/main" xmlns="" id="{FEA1B43A-FCE2-4225-972B-EE7290869592}"/>
              </a:ext>
            </a:extLst>
          </p:cNvPr>
          <p:cNvGrpSpPr/>
          <p:nvPr/>
        </p:nvGrpSpPr>
        <p:grpSpPr>
          <a:xfrm>
            <a:off x="383072" y="1319293"/>
            <a:ext cx="8875694" cy="2862322"/>
            <a:chOff x="270958" y="2696028"/>
            <a:chExt cx="7614654" cy="2862322"/>
          </a:xfrm>
        </p:grpSpPr>
        <p:sp>
          <p:nvSpPr>
            <p:cNvPr id="61" name="平行四邊形 60">
              <a:extLst>
                <a:ext uri="{FF2B5EF4-FFF2-40B4-BE49-F238E27FC236}">
                  <a16:creationId xmlns:a16="http://schemas.microsoft.com/office/drawing/2014/main" xmlns="" id="{F3C1819E-88DC-46B1-B0F0-F64DD558AF3F}"/>
                </a:ext>
              </a:extLst>
            </p:cNvPr>
            <p:cNvSpPr/>
            <p:nvPr/>
          </p:nvSpPr>
          <p:spPr>
            <a:xfrm>
              <a:off x="1086568" y="5194965"/>
              <a:ext cx="6799044" cy="351972"/>
            </a:xfrm>
            <a:prstGeom prst="parallelogram">
              <a:avLst>
                <a:gd name="adj" fmla="val 87682"/>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2" name="矩形: 圓角化單一角落 61">
              <a:extLst>
                <a:ext uri="{FF2B5EF4-FFF2-40B4-BE49-F238E27FC236}">
                  <a16:creationId xmlns:a16="http://schemas.microsoft.com/office/drawing/2014/main" xmlns="" id="{38983136-5AC1-45E3-97CD-829060EC1320}"/>
                </a:ext>
              </a:extLst>
            </p:cNvPr>
            <p:cNvSpPr/>
            <p:nvPr/>
          </p:nvSpPr>
          <p:spPr>
            <a:xfrm>
              <a:off x="270959" y="2696029"/>
              <a:ext cx="7315906" cy="2862321"/>
            </a:xfrm>
            <a:prstGeom prst="round1Rect">
              <a:avLst>
                <a:gd name="adj" fmla="val 5000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3" name="矩形 62">
              <a:extLst>
                <a:ext uri="{FF2B5EF4-FFF2-40B4-BE49-F238E27FC236}">
                  <a16:creationId xmlns:a16="http://schemas.microsoft.com/office/drawing/2014/main" xmlns="" id="{83B0E485-2CC3-431D-B3E0-EEACFB87F399}"/>
                </a:ext>
              </a:extLst>
            </p:cNvPr>
            <p:cNvSpPr/>
            <p:nvPr/>
          </p:nvSpPr>
          <p:spPr>
            <a:xfrm>
              <a:off x="270958" y="2696028"/>
              <a:ext cx="1605673" cy="2862311"/>
            </a:xfrm>
            <a:prstGeom prst="rect">
              <a:avLst/>
            </a:prstGeom>
            <a:solidFill>
              <a:srgbClr val="ED7D31">
                <a:alpha val="90000"/>
              </a:srgb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64" name="直線單箭頭接點 63">
              <a:extLst>
                <a:ext uri="{FF2B5EF4-FFF2-40B4-BE49-F238E27FC236}">
                  <a16:creationId xmlns:a16="http://schemas.microsoft.com/office/drawing/2014/main" xmlns="" id="{D927506A-60D8-4786-B6C2-9E3ACB05B627}"/>
                </a:ext>
              </a:extLst>
            </p:cNvPr>
            <p:cNvCxnSpPr>
              <a:cxnSpLocks/>
            </p:cNvCxnSpPr>
            <p:nvPr/>
          </p:nvCxnSpPr>
          <p:spPr>
            <a:xfrm flipV="1">
              <a:off x="6029248" y="2696028"/>
              <a:ext cx="1420541" cy="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a:extLst>
                <a:ext uri="{FF2B5EF4-FFF2-40B4-BE49-F238E27FC236}">
                  <a16:creationId xmlns:a16="http://schemas.microsoft.com/office/drawing/2014/main" xmlns="" id="{F11BF330-E1EE-422D-A13D-8521796E17B4}"/>
                </a:ext>
              </a:extLst>
            </p:cNvPr>
            <p:cNvCxnSpPr>
              <a:cxnSpLocks/>
              <a:stCxn id="62" idx="3"/>
            </p:cNvCxnSpPr>
            <p:nvPr/>
          </p:nvCxnSpPr>
          <p:spPr>
            <a:xfrm flipH="1" flipV="1">
              <a:off x="7586864" y="2810853"/>
              <a:ext cx="2" cy="1316337"/>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文字方塊 65">
              <a:extLst>
                <a:ext uri="{FF2B5EF4-FFF2-40B4-BE49-F238E27FC236}">
                  <a16:creationId xmlns:a16="http://schemas.microsoft.com/office/drawing/2014/main" xmlns="" id="{670A6C71-50A9-4D0F-B06B-EDB46DF076A5}"/>
                </a:ext>
              </a:extLst>
            </p:cNvPr>
            <p:cNvSpPr txBox="1"/>
            <p:nvPr/>
          </p:nvSpPr>
          <p:spPr>
            <a:xfrm>
              <a:off x="280218" y="3193319"/>
              <a:ext cx="1605673" cy="1938992"/>
            </a:xfrm>
            <a:prstGeom prst="rect">
              <a:avLst/>
            </a:prstGeom>
            <a:noFill/>
          </p:spPr>
          <p:txBody>
            <a:bodyPr wrap="square" rtlCol="0">
              <a:spAutoFit/>
            </a:bodyPr>
            <a:lstStyle/>
            <a:p>
              <a:pPr algn="ctr"/>
              <a:r>
                <a:rPr lang="zh-TW" altLang="en-US" sz="6000" b="1" dirty="0">
                  <a:solidFill>
                    <a:schemeClr val="bg1"/>
                  </a:solidFill>
                  <a:latin typeface="微軟正黑體" panose="020B0604030504040204" pitchFamily="34" charset="-120"/>
                  <a:ea typeface="微軟正黑體" panose="020B0604030504040204" pitchFamily="34" charset="-120"/>
                </a:rPr>
                <a:t>第二</a:t>
              </a:r>
              <a:endParaRPr lang="en-US" altLang="zh-TW" sz="6000" b="1" dirty="0">
                <a:solidFill>
                  <a:schemeClr val="bg1"/>
                </a:solidFill>
                <a:latin typeface="微軟正黑體" panose="020B0604030504040204" pitchFamily="34" charset="-120"/>
                <a:ea typeface="微軟正黑體" panose="020B0604030504040204" pitchFamily="34" charset="-120"/>
              </a:endParaRPr>
            </a:p>
            <a:p>
              <a:pPr algn="ctr"/>
              <a:r>
                <a:rPr lang="zh-TW" altLang="en-US" sz="6000" b="1" dirty="0">
                  <a:solidFill>
                    <a:schemeClr val="bg1"/>
                  </a:solidFill>
                  <a:latin typeface="微軟正黑體" panose="020B0604030504040204" pitchFamily="34" charset="-120"/>
                  <a:ea typeface="微軟正黑體" panose="020B0604030504040204" pitchFamily="34" charset="-120"/>
                </a:rPr>
                <a:t>部分</a:t>
              </a:r>
            </a:p>
          </p:txBody>
        </p:sp>
        <p:sp>
          <p:nvSpPr>
            <p:cNvPr id="67" name="Text Box 9">
              <a:extLst>
                <a:ext uri="{FF2B5EF4-FFF2-40B4-BE49-F238E27FC236}">
                  <a16:creationId xmlns:a16="http://schemas.microsoft.com/office/drawing/2014/main" xmlns="" id="{A8718640-F5D5-4946-A1AD-F2DAD1538FA5}"/>
                </a:ext>
              </a:extLst>
            </p:cNvPr>
            <p:cNvSpPr txBox="1">
              <a:spLocks noChangeArrowheads="1"/>
            </p:cNvSpPr>
            <p:nvPr/>
          </p:nvSpPr>
          <p:spPr bwMode="auto">
            <a:xfrm>
              <a:off x="1696042" y="3193319"/>
              <a:ext cx="5980415" cy="1938992"/>
            </a:xfrm>
            <a:prstGeom prst="rect">
              <a:avLst/>
            </a:prstGeom>
            <a:noFill/>
            <a:ln w="9525" algn="ctr">
              <a:noFill/>
              <a:miter lim="800000"/>
              <a:headEnd/>
              <a:tailEnd/>
            </a:ln>
          </p:spPr>
          <p:txBody>
            <a:bodyPr wrap="square">
              <a:spAutoFit/>
            </a:bodyPr>
            <a:lstStyle/>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身障特需領綱</a:t>
              </a:r>
              <a:endParaRPr lang="en-US" altLang="zh-TW" sz="6000" b="1" kern="0" dirty="0">
                <a:latin typeface="微軟正黑體" panose="020B0604030504040204" pitchFamily="34" charset="-120"/>
                <a:ea typeface="微軟正黑體" panose="020B0604030504040204" pitchFamily="34" charset="-120"/>
              </a:endParaRP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基本理念</a:t>
              </a:r>
            </a:p>
          </p:txBody>
        </p:sp>
      </p:grpSp>
      <p:sp>
        <p:nvSpPr>
          <p:cNvPr id="70" name="AutoShape 27">
            <a:extLst>
              <a:ext uri="{FF2B5EF4-FFF2-40B4-BE49-F238E27FC236}">
                <a16:creationId xmlns:a16="http://schemas.microsoft.com/office/drawing/2014/main" xmlns="" id="{F07C13B6-B75C-4976-B541-45C8E980B56B}"/>
              </a:ext>
            </a:extLst>
          </p:cNvPr>
          <p:cNvSpPr>
            <a:spLocks/>
          </p:cNvSpPr>
          <p:nvPr/>
        </p:nvSpPr>
        <p:spPr bwMode="auto">
          <a:xfrm>
            <a:off x="3340885" y="5745219"/>
            <a:ext cx="84960"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73" name="AutoShape 39">
            <a:extLst>
              <a:ext uri="{FF2B5EF4-FFF2-40B4-BE49-F238E27FC236}">
                <a16:creationId xmlns:a16="http://schemas.microsoft.com/office/drawing/2014/main" xmlns="" id="{3852A8AC-6B5F-4DFF-9B42-1480E0233C85}"/>
              </a:ext>
            </a:extLst>
          </p:cNvPr>
          <p:cNvSpPr>
            <a:spLocks/>
          </p:cNvSpPr>
          <p:nvPr/>
        </p:nvSpPr>
        <p:spPr bwMode="auto">
          <a:xfrm>
            <a:off x="7380952" y="5745219"/>
            <a:ext cx="84961"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pic>
        <p:nvPicPr>
          <p:cNvPr id="84" name="圖片 83">
            <a:extLst>
              <a:ext uri="{FF2B5EF4-FFF2-40B4-BE49-F238E27FC236}">
                <a16:creationId xmlns:a16="http://schemas.microsoft.com/office/drawing/2014/main" xmlns="" id="{F98F1225-6F0A-4DD4-BDF5-28463FA14B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55025">
            <a:off x="235794" y="5490253"/>
            <a:ext cx="540000" cy="540000"/>
          </a:xfrm>
          <a:prstGeom prst="rect">
            <a:avLst/>
          </a:prstGeom>
        </p:spPr>
      </p:pic>
      <p:pic>
        <p:nvPicPr>
          <p:cNvPr id="85" name="圖片 84">
            <a:extLst>
              <a:ext uri="{FF2B5EF4-FFF2-40B4-BE49-F238E27FC236}">
                <a16:creationId xmlns:a16="http://schemas.microsoft.com/office/drawing/2014/main" xmlns="" id="{C761BD9F-6EF0-4568-9AFE-8D279556A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0544">
            <a:off x="2054322" y="5338974"/>
            <a:ext cx="720000" cy="720000"/>
          </a:xfrm>
          <a:prstGeom prst="rect">
            <a:avLst/>
          </a:prstGeom>
        </p:spPr>
      </p:pic>
      <p:pic>
        <p:nvPicPr>
          <p:cNvPr id="86" name="圖片 85">
            <a:extLst>
              <a:ext uri="{FF2B5EF4-FFF2-40B4-BE49-F238E27FC236}">
                <a16:creationId xmlns:a16="http://schemas.microsoft.com/office/drawing/2014/main" xmlns="" id="{590A36C2-AD0F-4605-9BB6-CE64DE8FD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485" y="5220253"/>
            <a:ext cx="540000" cy="540000"/>
          </a:xfrm>
          <a:prstGeom prst="rect">
            <a:avLst/>
          </a:prstGeom>
        </p:spPr>
      </p:pic>
      <p:pic>
        <p:nvPicPr>
          <p:cNvPr id="87" name="圖片 86">
            <a:extLst>
              <a:ext uri="{FF2B5EF4-FFF2-40B4-BE49-F238E27FC236}">
                <a16:creationId xmlns:a16="http://schemas.microsoft.com/office/drawing/2014/main" xmlns="" id="{E4E362C3-A557-4645-A010-4E76A09D0E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0289" y="5387346"/>
            <a:ext cx="537396" cy="537396"/>
          </a:xfrm>
          <a:prstGeom prst="rect">
            <a:avLst/>
          </a:prstGeom>
        </p:spPr>
      </p:pic>
      <p:pic>
        <p:nvPicPr>
          <p:cNvPr id="88" name="圖片 87">
            <a:extLst>
              <a:ext uri="{FF2B5EF4-FFF2-40B4-BE49-F238E27FC236}">
                <a16:creationId xmlns:a16="http://schemas.microsoft.com/office/drawing/2014/main" xmlns="" id="{B3EC35AB-39DB-4B6D-81FD-C2620F9AD2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9885" y="5607627"/>
            <a:ext cx="360000" cy="360000"/>
          </a:xfrm>
          <a:prstGeom prst="rect">
            <a:avLst/>
          </a:prstGeom>
        </p:spPr>
      </p:pic>
      <p:pic>
        <p:nvPicPr>
          <p:cNvPr id="89" name="圖片 88">
            <a:extLst>
              <a:ext uri="{FF2B5EF4-FFF2-40B4-BE49-F238E27FC236}">
                <a16:creationId xmlns:a16="http://schemas.microsoft.com/office/drawing/2014/main" xmlns="" id="{CA80F28B-1ACC-4287-98A1-39D4037674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4281276" y="5472638"/>
            <a:ext cx="492543" cy="540000"/>
          </a:xfrm>
          <a:prstGeom prst="rect">
            <a:avLst/>
          </a:prstGeom>
        </p:spPr>
      </p:pic>
      <p:pic>
        <p:nvPicPr>
          <p:cNvPr id="90" name="圖片 89">
            <a:extLst>
              <a:ext uri="{FF2B5EF4-FFF2-40B4-BE49-F238E27FC236}">
                <a16:creationId xmlns:a16="http://schemas.microsoft.com/office/drawing/2014/main" xmlns="" id="{89FD26ED-053E-418E-89F6-7FA1E0E309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080544">
            <a:off x="6082537" y="5337178"/>
            <a:ext cx="720000" cy="656724"/>
          </a:xfrm>
          <a:prstGeom prst="rect">
            <a:avLst/>
          </a:prstGeom>
        </p:spPr>
      </p:pic>
      <p:pic>
        <p:nvPicPr>
          <p:cNvPr id="91" name="圖片 90">
            <a:extLst>
              <a:ext uri="{FF2B5EF4-FFF2-40B4-BE49-F238E27FC236}">
                <a16:creationId xmlns:a16="http://schemas.microsoft.com/office/drawing/2014/main" xmlns="" id="{4852AAC8-42C3-433A-BE6F-C3A15CAD4A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31164" y="5121152"/>
            <a:ext cx="649672" cy="649672"/>
          </a:xfrm>
          <a:prstGeom prst="rect">
            <a:avLst/>
          </a:prstGeom>
        </p:spPr>
      </p:pic>
      <p:pic>
        <p:nvPicPr>
          <p:cNvPr id="92" name="圖片 91">
            <a:extLst>
              <a:ext uri="{FF2B5EF4-FFF2-40B4-BE49-F238E27FC236}">
                <a16:creationId xmlns:a16="http://schemas.microsoft.com/office/drawing/2014/main" xmlns="" id="{C5C08CD3-9749-47B1-B50C-C82825303A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2037" y="5559905"/>
            <a:ext cx="360000" cy="328362"/>
          </a:xfrm>
          <a:prstGeom prst="rect">
            <a:avLst/>
          </a:prstGeom>
        </p:spPr>
      </p:pic>
      <p:pic>
        <p:nvPicPr>
          <p:cNvPr id="93" name="圖片 92">
            <a:extLst>
              <a:ext uri="{FF2B5EF4-FFF2-40B4-BE49-F238E27FC236}">
                <a16:creationId xmlns:a16="http://schemas.microsoft.com/office/drawing/2014/main" xmlns="" id="{4ABE869D-C9B1-41C7-A9E7-7B7DE737141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51633" y="5602790"/>
            <a:ext cx="360000" cy="328362"/>
          </a:xfrm>
          <a:prstGeom prst="rect">
            <a:avLst/>
          </a:prstGeom>
        </p:spPr>
      </p:pic>
      <p:pic>
        <p:nvPicPr>
          <p:cNvPr id="94" name="圖片 93">
            <a:extLst>
              <a:ext uri="{FF2B5EF4-FFF2-40B4-BE49-F238E27FC236}">
                <a16:creationId xmlns:a16="http://schemas.microsoft.com/office/drawing/2014/main" xmlns="" id="{4FF5B4C3-0830-4E46-8E6B-484A7CB3BC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8415789" y="5469300"/>
            <a:ext cx="492543" cy="540000"/>
          </a:xfrm>
          <a:prstGeom prst="rect">
            <a:avLst/>
          </a:prstGeom>
        </p:spPr>
      </p:pic>
      <p:pic>
        <p:nvPicPr>
          <p:cNvPr id="96" name="圖片 95">
            <a:extLst>
              <a:ext uri="{FF2B5EF4-FFF2-40B4-BE49-F238E27FC236}">
                <a16:creationId xmlns:a16="http://schemas.microsoft.com/office/drawing/2014/main" xmlns="" id="{65BDF1C2-FEAC-44BC-BE71-55573DF7D47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97019" y="5236384"/>
            <a:ext cx="732811" cy="732811"/>
          </a:xfrm>
          <a:prstGeom prst="rect">
            <a:avLst/>
          </a:prstGeom>
        </p:spPr>
      </p:pic>
      <p:pic>
        <p:nvPicPr>
          <p:cNvPr id="97" name="圖片 96">
            <a:extLst>
              <a:ext uri="{FF2B5EF4-FFF2-40B4-BE49-F238E27FC236}">
                <a16:creationId xmlns:a16="http://schemas.microsoft.com/office/drawing/2014/main" xmlns="" id="{C56E6199-AC8E-45C7-A807-E9C42EDD771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02605" y="5490253"/>
            <a:ext cx="360000" cy="360000"/>
          </a:xfrm>
          <a:prstGeom prst="rect">
            <a:avLst/>
          </a:prstGeom>
        </p:spPr>
      </p:pic>
    </p:spTree>
    <p:extLst>
      <p:ext uri="{BB962C8B-B14F-4D97-AF65-F5344CB8AC3E}">
        <p14:creationId xmlns:p14="http://schemas.microsoft.com/office/powerpoint/2010/main" val="3143017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35E0E320-04C4-43E1-9016-6168EFD5DAF8}"/>
              </a:ext>
            </a:extLst>
          </p:cNvPr>
          <p:cNvSpPr/>
          <p:nvPr/>
        </p:nvSpPr>
        <p:spPr>
          <a:xfrm>
            <a:off x="277583" y="258217"/>
            <a:ext cx="3200403" cy="6341566"/>
          </a:xfrm>
          <a:prstGeom prst="rect">
            <a:avLst/>
          </a:prstGeom>
          <a:solidFill>
            <a:srgbClr val="FFCD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solidFill>
                <a:latin typeface="微軟正黑體" panose="020B0604030504040204" pitchFamily="34" charset="-120"/>
                <a:ea typeface="微軟正黑體" panose="020B0604030504040204" pitchFamily="34" charset="-120"/>
              </a:rPr>
              <a:t>身障特需</a:t>
            </a:r>
            <a:endParaRPr lang="en-US" altLang="zh-TW" sz="4000" b="1" dirty="0">
              <a:solidFill>
                <a:schemeClr val="tx1"/>
              </a:solidFill>
              <a:latin typeface="微軟正黑體" panose="020B0604030504040204" pitchFamily="34" charset="-120"/>
              <a:ea typeface="微軟正黑體" panose="020B0604030504040204" pitchFamily="34" charset="-120"/>
            </a:endParaRPr>
          </a:p>
          <a:p>
            <a:pPr lvl="0" algn="ctr"/>
            <a:r>
              <a:rPr lang="zh-TW" altLang="en-US" sz="4000" b="1" dirty="0">
                <a:solidFill>
                  <a:schemeClr val="tx1"/>
                </a:solidFill>
                <a:latin typeface="微軟正黑體" panose="020B0604030504040204" pitchFamily="34" charset="-120"/>
                <a:ea typeface="微軟正黑體" panose="020B0604030504040204" pitchFamily="34" charset="-120"/>
              </a:rPr>
              <a:t>領</a:t>
            </a:r>
            <a:r>
              <a:rPr lang="zh-TW" altLang="en-US" sz="4000" b="1" dirty="0" smtClean="0">
                <a:solidFill>
                  <a:schemeClr val="tx1"/>
                </a:solidFill>
                <a:latin typeface="微軟正黑體" panose="020B0604030504040204" pitchFamily="34" charset="-120"/>
                <a:ea typeface="微軟正黑體" panose="020B0604030504040204" pitchFamily="34" charset="-120"/>
              </a:rPr>
              <a:t>綱目次</a:t>
            </a:r>
            <a:endParaRPr lang="zh-TW" altLang="en-US" sz="4000" b="1" dirty="0">
              <a:solidFill>
                <a:schemeClr val="tx1"/>
              </a:solidFill>
            </a:endParaRPr>
          </a:p>
        </p:txBody>
      </p:sp>
      <p:grpSp>
        <p:nvGrpSpPr>
          <p:cNvPr id="3" name="群組 2">
            <a:extLst>
              <a:ext uri="{FF2B5EF4-FFF2-40B4-BE49-F238E27FC236}">
                <a16:creationId xmlns:a16="http://schemas.microsoft.com/office/drawing/2014/main" xmlns="" id="{1F5A61AF-06E3-40BA-854B-2F3A9B87445F}"/>
              </a:ext>
            </a:extLst>
          </p:cNvPr>
          <p:cNvGrpSpPr/>
          <p:nvPr/>
        </p:nvGrpSpPr>
        <p:grpSpPr>
          <a:xfrm>
            <a:off x="4286876" y="92127"/>
            <a:ext cx="4938750" cy="6477799"/>
            <a:chOff x="4417516" y="199334"/>
            <a:chExt cx="4938750" cy="6477799"/>
          </a:xfrm>
        </p:grpSpPr>
        <p:grpSp>
          <p:nvGrpSpPr>
            <p:cNvPr id="2" name="群組 1">
              <a:extLst>
                <a:ext uri="{FF2B5EF4-FFF2-40B4-BE49-F238E27FC236}">
                  <a16:creationId xmlns:a16="http://schemas.microsoft.com/office/drawing/2014/main" xmlns="" id="{29A2F9B0-714E-4BD0-A17F-B08AC11DF690}"/>
                </a:ext>
              </a:extLst>
            </p:cNvPr>
            <p:cNvGrpSpPr/>
            <p:nvPr/>
          </p:nvGrpSpPr>
          <p:grpSpPr>
            <a:xfrm>
              <a:off x="4417516" y="481944"/>
              <a:ext cx="837562" cy="848590"/>
              <a:chOff x="4550866" y="441733"/>
              <a:chExt cx="837562" cy="848590"/>
            </a:xfrm>
          </p:grpSpPr>
          <p:sp>
            <p:nvSpPr>
              <p:cNvPr id="42" name="AutoShape 36">
                <a:extLst>
                  <a:ext uri="{FF2B5EF4-FFF2-40B4-BE49-F238E27FC236}">
                    <a16:creationId xmlns:a16="http://schemas.microsoft.com/office/drawing/2014/main" xmlns="" id="{F9F6D4ED-2A1F-49CA-BCA0-FB64D17A9A78}"/>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43" name="AutoShape 37">
                <a:extLst>
                  <a:ext uri="{FF2B5EF4-FFF2-40B4-BE49-F238E27FC236}">
                    <a16:creationId xmlns:a16="http://schemas.microsoft.com/office/drawing/2014/main" xmlns="" id="{BDEA2231-8A0F-4BBB-979C-178E3A16A0EB}"/>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壹</a:t>
                </a:r>
                <a:endParaRPr lang="zh-TW" altLang="zh-TW" sz="4000" b="1" dirty="0">
                  <a:latin typeface="+mn-ea"/>
                  <a:cs typeface="Calibri" panose="020F0502020204030204" pitchFamily="34" charset="0"/>
                  <a:sym typeface="Calibri" panose="020F0502020204030204" pitchFamily="34" charset="0"/>
                </a:endParaRPr>
              </a:p>
            </p:txBody>
          </p:sp>
        </p:grpSp>
        <p:sp>
          <p:nvSpPr>
            <p:cNvPr id="8" name="文本框 43">
              <a:extLst>
                <a:ext uri="{FF2B5EF4-FFF2-40B4-BE49-F238E27FC236}">
                  <a16:creationId xmlns:a16="http://schemas.microsoft.com/office/drawing/2014/main" xmlns="" id="{C5D1E328-2CC1-4374-B0CB-A256CEC271B5}"/>
                </a:ext>
              </a:extLst>
            </p:cNvPr>
            <p:cNvSpPr txBox="1"/>
            <p:nvPr/>
          </p:nvSpPr>
          <p:spPr>
            <a:xfrm>
              <a:off x="5600694" y="199334"/>
              <a:ext cx="3755572" cy="6477799"/>
            </a:xfrm>
            <a:prstGeom prst="rect">
              <a:avLst/>
            </a:prstGeom>
            <a:noFill/>
          </p:spPr>
          <p:txBody>
            <a:bodyPr wrap="square" rtlCol="0">
              <a:spAutoFit/>
            </a:bodyPr>
            <a:lstStyle>
              <a:defPPr>
                <a:defRPr lang="zh-CN"/>
              </a:defPPr>
              <a:lvl1pPr algn="r">
                <a:defRPr sz="66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algn="l" defTabSz="914400">
                <a:lnSpc>
                  <a:spcPts val="8500"/>
                </a:lnSpc>
                <a:defRPr/>
              </a:pPr>
              <a:r>
                <a:rPr lang="zh-TW" altLang="en-US" sz="4000" dirty="0">
                  <a:solidFill>
                    <a:schemeClr val="tx1"/>
                  </a:solidFill>
                  <a:effectLst/>
                  <a:sym typeface="Arial"/>
                </a:rPr>
                <a:t>基本理念</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課程目標</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核心素養</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學習重點</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實施要點</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附錄</a:t>
              </a:r>
              <a:endParaRPr lang="zh-CN" altLang="en-US" sz="4000" dirty="0">
                <a:solidFill>
                  <a:schemeClr val="tx1"/>
                </a:solidFill>
                <a:effectLst/>
                <a:sym typeface="Arial"/>
              </a:endParaRPr>
            </a:p>
          </p:txBody>
        </p:sp>
        <p:grpSp>
          <p:nvGrpSpPr>
            <p:cNvPr id="54" name="群組 53">
              <a:extLst>
                <a:ext uri="{FF2B5EF4-FFF2-40B4-BE49-F238E27FC236}">
                  <a16:creationId xmlns:a16="http://schemas.microsoft.com/office/drawing/2014/main" xmlns="" id="{171A6AA5-3FE9-480B-BE00-A0BB22B6CF20}"/>
                </a:ext>
              </a:extLst>
            </p:cNvPr>
            <p:cNvGrpSpPr/>
            <p:nvPr/>
          </p:nvGrpSpPr>
          <p:grpSpPr>
            <a:xfrm>
              <a:off x="4417516" y="1535794"/>
              <a:ext cx="837562" cy="848590"/>
              <a:chOff x="4550866" y="441733"/>
              <a:chExt cx="837562" cy="848590"/>
            </a:xfrm>
          </p:grpSpPr>
          <p:sp>
            <p:nvSpPr>
              <p:cNvPr id="55" name="AutoShape 36">
                <a:extLst>
                  <a:ext uri="{FF2B5EF4-FFF2-40B4-BE49-F238E27FC236}">
                    <a16:creationId xmlns:a16="http://schemas.microsoft.com/office/drawing/2014/main" xmlns="" id="{0FD00C75-C1C2-4D2C-8060-033C53234277}"/>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56" name="AutoShape 37">
                <a:extLst>
                  <a:ext uri="{FF2B5EF4-FFF2-40B4-BE49-F238E27FC236}">
                    <a16:creationId xmlns:a16="http://schemas.microsoft.com/office/drawing/2014/main" xmlns="" id="{93C2D5B0-05C6-45A1-8C2F-920A9A1082D4}"/>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ED7D31"/>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貳</a:t>
                </a:r>
                <a:endParaRPr lang="zh-TW" altLang="zh-TW" sz="4000" b="1" dirty="0">
                  <a:latin typeface="+mn-ea"/>
                  <a:cs typeface="Calibri" panose="020F0502020204030204" pitchFamily="34" charset="0"/>
                  <a:sym typeface="Calibri" panose="020F0502020204030204" pitchFamily="34" charset="0"/>
                </a:endParaRPr>
              </a:p>
            </p:txBody>
          </p:sp>
        </p:grpSp>
        <p:grpSp>
          <p:nvGrpSpPr>
            <p:cNvPr id="57" name="群組 56">
              <a:extLst>
                <a:ext uri="{FF2B5EF4-FFF2-40B4-BE49-F238E27FC236}">
                  <a16:creationId xmlns:a16="http://schemas.microsoft.com/office/drawing/2014/main" xmlns="" id="{F4887BF5-3791-4FE3-B038-CF8B2798CA29}"/>
                </a:ext>
              </a:extLst>
            </p:cNvPr>
            <p:cNvGrpSpPr/>
            <p:nvPr/>
          </p:nvGrpSpPr>
          <p:grpSpPr>
            <a:xfrm>
              <a:off x="4417516" y="2589644"/>
              <a:ext cx="837562" cy="848590"/>
              <a:chOff x="4550866" y="441733"/>
              <a:chExt cx="837562" cy="848590"/>
            </a:xfrm>
          </p:grpSpPr>
          <p:sp>
            <p:nvSpPr>
              <p:cNvPr id="58" name="AutoShape 36">
                <a:extLst>
                  <a:ext uri="{FF2B5EF4-FFF2-40B4-BE49-F238E27FC236}">
                    <a16:creationId xmlns:a16="http://schemas.microsoft.com/office/drawing/2014/main" xmlns="" id="{A90D2926-110D-4030-8B58-B6BE84474914}"/>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59" name="AutoShape 37">
                <a:extLst>
                  <a:ext uri="{FF2B5EF4-FFF2-40B4-BE49-F238E27FC236}">
                    <a16:creationId xmlns:a16="http://schemas.microsoft.com/office/drawing/2014/main" xmlns="" id="{12C9A763-644D-4AEF-A307-34C4600A69E5}"/>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參</a:t>
                </a:r>
                <a:endParaRPr lang="zh-TW" altLang="zh-TW" sz="4000" b="1" dirty="0">
                  <a:latin typeface="+mn-ea"/>
                  <a:cs typeface="Calibri" panose="020F0502020204030204" pitchFamily="34" charset="0"/>
                  <a:sym typeface="Calibri" panose="020F0502020204030204" pitchFamily="34" charset="0"/>
                </a:endParaRPr>
              </a:p>
            </p:txBody>
          </p:sp>
        </p:grpSp>
        <p:grpSp>
          <p:nvGrpSpPr>
            <p:cNvPr id="60" name="群組 59">
              <a:extLst>
                <a:ext uri="{FF2B5EF4-FFF2-40B4-BE49-F238E27FC236}">
                  <a16:creationId xmlns:a16="http://schemas.microsoft.com/office/drawing/2014/main" xmlns="" id="{F22F98C7-A16F-4FAE-861E-D10EDDC172CB}"/>
                </a:ext>
              </a:extLst>
            </p:cNvPr>
            <p:cNvGrpSpPr/>
            <p:nvPr/>
          </p:nvGrpSpPr>
          <p:grpSpPr>
            <a:xfrm>
              <a:off x="4417516" y="3643494"/>
              <a:ext cx="837562" cy="848590"/>
              <a:chOff x="4550866" y="441733"/>
              <a:chExt cx="837562" cy="848590"/>
            </a:xfrm>
          </p:grpSpPr>
          <p:sp>
            <p:nvSpPr>
              <p:cNvPr id="61" name="AutoShape 36">
                <a:extLst>
                  <a:ext uri="{FF2B5EF4-FFF2-40B4-BE49-F238E27FC236}">
                    <a16:creationId xmlns:a16="http://schemas.microsoft.com/office/drawing/2014/main" xmlns="" id="{12D22EFE-840C-4F39-96F8-1B034A7C6035}"/>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62" name="AutoShape 37">
                <a:extLst>
                  <a:ext uri="{FF2B5EF4-FFF2-40B4-BE49-F238E27FC236}">
                    <a16:creationId xmlns:a16="http://schemas.microsoft.com/office/drawing/2014/main" xmlns="" id="{203047A4-F0F0-411D-86BB-D2B33B3FBCFE}"/>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ED7D31"/>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肆</a:t>
                </a:r>
                <a:endParaRPr lang="zh-TW" altLang="zh-TW" sz="4000" b="1" dirty="0">
                  <a:latin typeface="+mn-ea"/>
                  <a:cs typeface="Calibri" panose="020F0502020204030204" pitchFamily="34" charset="0"/>
                  <a:sym typeface="Calibri" panose="020F0502020204030204" pitchFamily="34" charset="0"/>
                </a:endParaRPr>
              </a:p>
            </p:txBody>
          </p:sp>
        </p:grpSp>
        <p:grpSp>
          <p:nvGrpSpPr>
            <p:cNvPr id="63" name="群組 62">
              <a:extLst>
                <a:ext uri="{FF2B5EF4-FFF2-40B4-BE49-F238E27FC236}">
                  <a16:creationId xmlns:a16="http://schemas.microsoft.com/office/drawing/2014/main" xmlns="" id="{C18220E1-99C9-4D55-84B3-EDDCB09E5800}"/>
                </a:ext>
              </a:extLst>
            </p:cNvPr>
            <p:cNvGrpSpPr/>
            <p:nvPr/>
          </p:nvGrpSpPr>
          <p:grpSpPr>
            <a:xfrm>
              <a:off x="4417516" y="4697344"/>
              <a:ext cx="837562" cy="848590"/>
              <a:chOff x="4550866" y="441733"/>
              <a:chExt cx="837562" cy="848590"/>
            </a:xfrm>
          </p:grpSpPr>
          <p:sp>
            <p:nvSpPr>
              <p:cNvPr id="64" name="AutoShape 36">
                <a:extLst>
                  <a:ext uri="{FF2B5EF4-FFF2-40B4-BE49-F238E27FC236}">
                    <a16:creationId xmlns:a16="http://schemas.microsoft.com/office/drawing/2014/main" xmlns="" id="{597B97C1-541B-48A8-9DA8-F2A226131414}"/>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65" name="AutoShape 37">
                <a:extLst>
                  <a:ext uri="{FF2B5EF4-FFF2-40B4-BE49-F238E27FC236}">
                    <a16:creationId xmlns:a16="http://schemas.microsoft.com/office/drawing/2014/main" xmlns="" id="{57FADD5F-8C3F-4918-A9D2-18C933C087F1}"/>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伍</a:t>
                </a:r>
                <a:endParaRPr lang="zh-TW" altLang="zh-TW" sz="4000" b="1" dirty="0">
                  <a:latin typeface="+mn-ea"/>
                  <a:cs typeface="Calibri" panose="020F0502020204030204" pitchFamily="34" charset="0"/>
                  <a:sym typeface="Calibri" panose="020F0502020204030204" pitchFamily="34" charset="0"/>
                </a:endParaRPr>
              </a:p>
            </p:txBody>
          </p:sp>
        </p:grpSp>
        <p:grpSp>
          <p:nvGrpSpPr>
            <p:cNvPr id="66" name="群組 65">
              <a:extLst>
                <a:ext uri="{FF2B5EF4-FFF2-40B4-BE49-F238E27FC236}">
                  <a16:creationId xmlns:a16="http://schemas.microsoft.com/office/drawing/2014/main" xmlns="" id="{5B548190-B773-4A49-A08C-D3CEB075C02D}"/>
                </a:ext>
              </a:extLst>
            </p:cNvPr>
            <p:cNvGrpSpPr/>
            <p:nvPr/>
          </p:nvGrpSpPr>
          <p:grpSpPr>
            <a:xfrm>
              <a:off x="4417516" y="5751193"/>
              <a:ext cx="837562" cy="848590"/>
              <a:chOff x="4550866" y="441733"/>
              <a:chExt cx="837562" cy="848590"/>
            </a:xfrm>
          </p:grpSpPr>
          <p:sp>
            <p:nvSpPr>
              <p:cNvPr id="67" name="AutoShape 36">
                <a:extLst>
                  <a:ext uri="{FF2B5EF4-FFF2-40B4-BE49-F238E27FC236}">
                    <a16:creationId xmlns:a16="http://schemas.microsoft.com/office/drawing/2014/main" xmlns="" id="{1CCEE15F-7154-4EAF-9D8E-CC9E5C6E819B}"/>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68" name="AutoShape 37">
                <a:extLst>
                  <a:ext uri="{FF2B5EF4-FFF2-40B4-BE49-F238E27FC236}">
                    <a16:creationId xmlns:a16="http://schemas.microsoft.com/office/drawing/2014/main" xmlns="" id="{E14D8411-6647-42A1-9BC2-7993CFDD4917}"/>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ED7D31"/>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陸</a:t>
                </a:r>
                <a:endParaRPr lang="zh-TW" altLang="zh-TW" sz="4000" b="1" dirty="0">
                  <a:latin typeface="+mn-ea"/>
                  <a:cs typeface="Calibri" panose="020F0502020204030204" pitchFamily="34" charset="0"/>
                  <a:sym typeface="Calibri" panose="020F0502020204030204" pitchFamily="34" charset="0"/>
                </a:endParaRPr>
              </a:p>
            </p:txBody>
          </p:sp>
        </p:grpSp>
      </p:grpSp>
    </p:spTree>
    <p:extLst>
      <p:ext uri="{BB962C8B-B14F-4D97-AF65-F5344CB8AC3E}">
        <p14:creationId xmlns:p14="http://schemas.microsoft.com/office/powerpoint/2010/main" val="3107886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자유형 72">
            <a:extLst>
              <a:ext uri="{FF2B5EF4-FFF2-40B4-BE49-F238E27FC236}">
                <a16:creationId xmlns:a16="http://schemas.microsoft.com/office/drawing/2014/main" xmlns="" id="{4DD75716-716B-4C59-A494-A1DD3907C9D7}"/>
              </a:ext>
            </a:extLst>
          </p:cNvPr>
          <p:cNvSpPr/>
          <p:nvPr/>
        </p:nvSpPr>
        <p:spPr>
          <a:xfrm>
            <a:off x="393823" y="1132805"/>
            <a:ext cx="3398848" cy="1137197"/>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solidFill>
            <a:srgbClr val="6BCBC5">
              <a:alpha val="5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85000"/>
                    <a:lumOff val="15000"/>
                  </a:schemeClr>
                </a:solidFill>
                <a:latin typeface="+mj-ea"/>
                <a:ea typeface="+mj-ea"/>
              </a:rPr>
              <a:t>身障學生</a:t>
            </a:r>
            <a:endParaRPr lang="en-US" altLang="zh-TW" sz="3200" b="1" dirty="0">
              <a:solidFill>
                <a:schemeClr val="tx1">
                  <a:lumMod val="85000"/>
                  <a:lumOff val="15000"/>
                </a:schemeClr>
              </a:solidFill>
              <a:latin typeface="+mj-ea"/>
              <a:ea typeface="+mj-ea"/>
            </a:endParaRPr>
          </a:p>
          <a:p>
            <a:pPr algn="ctr"/>
            <a:r>
              <a:rPr lang="zh-TW" altLang="en-US" sz="3200" b="1" dirty="0">
                <a:solidFill>
                  <a:schemeClr val="tx1">
                    <a:lumMod val="85000"/>
                    <a:lumOff val="15000"/>
                  </a:schemeClr>
                </a:solidFill>
                <a:latin typeface="+mj-ea"/>
                <a:ea typeface="+mj-ea"/>
              </a:rPr>
              <a:t>需要特需課程</a:t>
            </a:r>
          </a:p>
        </p:txBody>
      </p:sp>
      <p:sp>
        <p:nvSpPr>
          <p:cNvPr id="4" name="矩形 3">
            <a:extLst>
              <a:ext uri="{FF2B5EF4-FFF2-40B4-BE49-F238E27FC236}">
                <a16:creationId xmlns:a16="http://schemas.microsoft.com/office/drawing/2014/main" xmlns="" id="{35E0E320-04C4-43E1-9016-6168EFD5DAF8}"/>
              </a:ext>
            </a:extLst>
          </p:cNvPr>
          <p:cNvSpPr/>
          <p:nvPr/>
        </p:nvSpPr>
        <p:spPr>
          <a:xfrm>
            <a:off x="190500" y="187086"/>
            <a:ext cx="8763000" cy="794855"/>
          </a:xfrm>
          <a:prstGeom prst="rect">
            <a:avLst/>
          </a:prstGeom>
          <a:solidFill>
            <a:srgbClr val="FFCD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基本理念</a:t>
            </a:r>
            <a:endParaRPr lang="zh-TW" altLang="en-US" sz="4000" b="1" dirty="0">
              <a:solidFill>
                <a:prstClr val="black"/>
              </a:solidFill>
            </a:endParaRPr>
          </a:p>
        </p:txBody>
      </p:sp>
      <p:sp>
        <p:nvSpPr>
          <p:cNvPr id="23" name="矩形 22">
            <a:extLst>
              <a:ext uri="{FF2B5EF4-FFF2-40B4-BE49-F238E27FC236}">
                <a16:creationId xmlns:a16="http://schemas.microsoft.com/office/drawing/2014/main" xmlns="" id="{823D20E8-F8C9-444D-B054-EA75110B5253}"/>
              </a:ext>
            </a:extLst>
          </p:cNvPr>
          <p:cNvSpPr/>
          <p:nvPr/>
        </p:nvSpPr>
        <p:spPr>
          <a:xfrm>
            <a:off x="525343" y="2388961"/>
            <a:ext cx="3280948" cy="3539430"/>
          </a:xfrm>
          <a:prstGeom prst="rect">
            <a:avLst/>
          </a:prstGeom>
        </p:spPr>
        <p:txBody>
          <a:bodyPr wrap="square">
            <a:spAutoFit/>
          </a:bodyPr>
          <a:lstStyle/>
          <a:p>
            <a:r>
              <a:rPr lang="zh-TW" altLang="en-US" sz="2800" dirty="0">
                <a:latin typeface="+mn-ea"/>
              </a:rPr>
              <a:t>身障學生由於生理、心理或環境因素，使其在認知、溝通、動作、社會情緒、生活自理、學業學習等方面有困難，需依其個別需求，實施支持性課程。</a:t>
            </a:r>
          </a:p>
        </p:txBody>
      </p:sp>
      <p:sp>
        <p:nvSpPr>
          <p:cNvPr id="22" name="矩形 21">
            <a:extLst>
              <a:ext uri="{FF2B5EF4-FFF2-40B4-BE49-F238E27FC236}">
                <a16:creationId xmlns:a16="http://schemas.microsoft.com/office/drawing/2014/main" xmlns="" id="{823D20E8-F8C9-444D-B054-EA75110B5253}"/>
              </a:ext>
            </a:extLst>
          </p:cNvPr>
          <p:cNvSpPr/>
          <p:nvPr/>
        </p:nvSpPr>
        <p:spPr>
          <a:xfrm>
            <a:off x="4459522" y="2270002"/>
            <a:ext cx="4251789" cy="2677656"/>
          </a:xfrm>
          <a:prstGeom prst="rect">
            <a:avLst/>
          </a:prstGeom>
        </p:spPr>
        <p:txBody>
          <a:bodyPr wrap="square">
            <a:spAutoFit/>
          </a:bodyPr>
          <a:lstStyle/>
          <a:p>
            <a:r>
              <a:rPr lang="zh-TW" altLang="en-US" sz="2800" dirty="0">
                <a:latin typeface="+mn-ea"/>
              </a:rPr>
              <a:t>依據</a:t>
            </a:r>
            <a:r>
              <a:rPr lang="en-US" altLang="zh-TW" sz="2800" dirty="0">
                <a:latin typeface="+mn-ea"/>
              </a:rPr>
              <a:t>2014</a:t>
            </a:r>
            <a:r>
              <a:rPr lang="zh-TW" altLang="en-US" sz="2800" dirty="0">
                <a:latin typeface="+mn-ea"/>
              </a:rPr>
              <a:t>年教育部公布之十二年國民基本教育課程綱要總綱及核心素養，以</a:t>
            </a:r>
            <a:r>
              <a:rPr lang="zh-TW" altLang="en-US" sz="2800" b="1" u="sng" dirty="0">
                <a:latin typeface="+mn-ea"/>
              </a:rPr>
              <a:t>引導性、原則性、開放性</a:t>
            </a:r>
            <a:r>
              <a:rPr lang="zh-TW" altLang="en-US" sz="2800" dirty="0">
                <a:latin typeface="+mn-ea"/>
              </a:rPr>
              <a:t>為原則規劃各課程綱要，提供教師參考使用。</a:t>
            </a:r>
          </a:p>
        </p:txBody>
      </p:sp>
      <p:grpSp>
        <p:nvGrpSpPr>
          <p:cNvPr id="2" name="群組 1">
            <a:extLst>
              <a:ext uri="{FF2B5EF4-FFF2-40B4-BE49-F238E27FC236}">
                <a16:creationId xmlns:a16="http://schemas.microsoft.com/office/drawing/2014/main" xmlns="" id="{335C2CC6-E38B-4019-B8CE-9C8A272F9B01}"/>
              </a:ext>
            </a:extLst>
          </p:cNvPr>
          <p:cNvGrpSpPr/>
          <p:nvPr/>
        </p:nvGrpSpPr>
        <p:grpSpPr>
          <a:xfrm>
            <a:off x="4242239" y="5084061"/>
            <a:ext cx="4541215" cy="1440000"/>
            <a:chOff x="504746" y="4467560"/>
            <a:chExt cx="4541215" cy="1440000"/>
          </a:xfrm>
        </p:grpSpPr>
        <p:grpSp>
          <p:nvGrpSpPr>
            <p:cNvPr id="24" name="群組 23">
              <a:extLst>
                <a:ext uri="{FF2B5EF4-FFF2-40B4-BE49-F238E27FC236}">
                  <a16:creationId xmlns:a16="http://schemas.microsoft.com/office/drawing/2014/main" xmlns="" id="{13B5FB35-FEB0-40AB-9DD2-93566BA14514}"/>
                </a:ext>
              </a:extLst>
            </p:cNvPr>
            <p:cNvGrpSpPr/>
            <p:nvPr/>
          </p:nvGrpSpPr>
          <p:grpSpPr>
            <a:xfrm>
              <a:off x="2055353" y="4467560"/>
              <a:ext cx="1440000" cy="1440000"/>
              <a:chOff x="1474403" y="1203474"/>
              <a:chExt cx="1440000" cy="1440000"/>
            </a:xfrm>
          </p:grpSpPr>
          <p:sp>
            <p:nvSpPr>
              <p:cNvPr id="27" name="流程圖: 接點 26">
                <a:extLst>
                  <a:ext uri="{FF2B5EF4-FFF2-40B4-BE49-F238E27FC236}">
                    <a16:creationId xmlns:a16="http://schemas.microsoft.com/office/drawing/2014/main" xmlns="" id="{FB7FD6C6-E35A-407A-B7C7-98EFF1B888B1}"/>
                  </a:ext>
                </a:extLst>
              </p:cNvPr>
              <p:cNvSpPr/>
              <p:nvPr/>
            </p:nvSpPr>
            <p:spPr>
              <a:xfrm>
                <a:off x="1474403" y="1203474"/>
                <a:ext cx="1440000" cy="1440000"/>
              </a:xfrm>
              <a:prstGeom prst="flowChartConnector">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28" name="圖片 27" descr="一張含有 向量圖形 的圖片&#10;&#10;自動產生的描述">
                <a:extLst>
                  <a:ext uri="{FF2B5EF4-FFF2-40B4-BE49-F238E27FC236}">
                    <a16:creationId xmlns:a16="http://schemas.microsoft.com/office/drawing/2014/main" xmlns="" id="{0818EA5E-A346-4152-B9A4-D97FCBB42A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041" y="1341813"/>
                <a:ext cx="1080000" cy="1080000"/>
              </a:xfrm>
              <a:prstGeom prst="rect">
                <a:avLst/>
              </a:prstGeom>
            </p:spPr>
          </p:pic>
        </p:grpSp>
        <p:grpSp>
          <p:nvGrpSpPr>
            <p:cNvPr id="29" name="群組 28">
              <a:extLst>
                <a:ext uri="{FF2B5EF4-FFF2-40B4-BE49-F238E27FC236}">
                  <a16:creationId xmlns:a16="http://schemas.microsoft.com/office/drawing/2014/main" xmlns="" id="{FC6FA8AC-2917-4010-869C-24527BDF82D0}"/>
                </a:ext>
              </a:extLst>
            </p:cNvPr>
            <p:cNvGrpSpPr/>
            <p:nvPr/>
          </p:nvGrpSpPr>
          <p:grpSpPr>
            <a:xfrm>
              <a:off x="3605961" y="4467560"/>
              <a:ext cx="1440000" cy="1440000"/>
              <a:chOff x="203833" y="1237338"/>
              <a:chExt cx="1440000" cy="1440000"/>
            </a:xfrm>
          </p:grpSpPr>
          <p:sp>
            <p:nvSpPr>
              <p:cNvPr id="30" name="流程圖: 接點 29">
                <a:extLst>
                  <a:ext uri="{FF2B5EF4-FFF2-40B4-BE49-F238E27FC236}">
                    <a16:creationId xmlns:a16="http://schemas.microsoft.com/office/drawing/2014/main" xmlns="" id="{63BA0933-81F0-4BEB-88AD-71E6C47DCE25}"/>
                  </a:ext>
                </a:extLst>
              </p:cNvPr>
              <p:cNvSpPr/>
              <p:nvPr/>
            </p:nvSpPr>
            <p:spPr>
              <a:xfrm>
                <a:off x="203833" y="1237338"/>
                <a:ext cx="1440000" cy="1440000"/>
              </a:xfrm>
              <a:prstGeom prst="flowChartConnector">
                <a:avLst/>
              </a:prstGeom>
              <a:solidFill>
                <a:srgbClr val="FFC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31" name="圖片 30">
                <a:extLst>
                  <a:ext uri="{FF2B5EF4-FFF2-40B4-BE49-F238E27FC236}">
                    <a16:creationId xmlns:a16="http://schemas.microsoft.com/office/drawing/2014/main" xmlns="" id="{EA92DDE9-0EC8-4305-B346-CA99A29A5B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345" y="1480280"/>
                <a:ext cx="1080000" cy="1080000"/>
              </a:xfrm>
              <a:prstGeom prst="rect">
                <a:avLst/>
              </a:prstGeom>
            </p:spPr>
          </p:pic>
        </p:grpSp>
        <p:grpSp>
          <p:nvGrpSpPr>
            <p:cNvPr id="32" name="群組 31">
              <a:extLst>
                <a:ext uri="{FF2B5EF4-FFF2-40B4-BE49-F238E27FC236}">
                  <a16:creationId xmlns:a16="http://schemas.microsoft.com/office/drawing/2014/main" xmlns="" id="{ECBDABB6-41A7-40A9-B129-05E769B6F2A9}"/>
                </a:ext>
              </a:extLst>
            </p:cNvPr>
            <p:cNvGrpSpPr/>
            <p:nvPr/>
          </p:nvGrpSpPr>
          <p:grpSpPr>
            <a:xfrm>
              <a:off x="504746" y="4467560"/>
              <a:ext cx="1440000" cy="1440000"/>
              <a:chOff x="918857" y="2275677"/>
              <a:chExt cx="1440000" cy="1440000"/>
            </a:xfrm>
          </p:grpSpPr>
          <p:sp>
            <p:nvSpPr>
              <p:cNvPr id="33" name="流程圖: 接點 32">
                <a:extLst>
                  <a:ext uri="{FF2B5EF4-FFF2-40B4-BE49-F238E27FC236}">
                    <a16:creationId xmlns:a16="http://schemas.microsoft.com/office/drawing/2014/main" xmlns="" id="{E89D105F-1531-46D7-B32B-86EC33283EF2}"/>
                  </a:ext>
                </a:extLst>
              </p:cNvPr>
              <p:cNvSpPr/>
              <p:nvPr/>
            </p:nvSpPr>
            <p:spPr>
              <a:xfrm>
                <a:off x="918857" y="2275677"/>
                <a:ext cx="1440000" cy="1440000"/>
              </a:xfrm>
              <a:prstGeom prst="flowChartConnector">
                <a:avLst/>
              </a:prstGeom>
              <a:solidFill>
                <a:srgbClr val="FF9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34" name="圖片 33" descr="一張含有 文字, 標誌 的圖片&#10;&#10;自動產生的描述">
                <a:extLst>
                  <a:ext uri="{FF2B5EF4-FFF2-40B4-BE49-F238E27FC236}">
                    <a16:creationId xmlns:a16="http://schemas.microsoft.com/office/drawing/2014/main" xmlns="" id="{6D24E847-489A-4368-B83A-8F97C2A0D2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017" y="2467381"/>
                <a:ext cx="1080000" cy="1080000"/>
              </a:xfrm>
              <a:prstGeom prst="rect">
                <a:avLst/>
              </a:prstGeom>
            </p:spPr>
          </p:pic>
        </p:grpSp>
      </p:grpSp>
      <p:sp>
        <p:nvSpPr>
          <p:cNvPr id="37" name="자유형 74">
            <a:extLst>
              <a:ext uri="{FF2B5EF4-FFF2-40B4-BE49-F238E27FC236}">
                <a16:creationId xmlns:a16="http://schemas.microsoft.com/office/drawing/2014/main" xmlns="" id="{81EB5374-4FE2-4ABD-B624-AE050CF459F2}"/>
              </a:ext>
            </a:extLst>
          </p:cNvPr>
          <p:cNvSpPr/>
          <p:nvPr/>
        </p:nvSpPr>
        <p:spPr>
          <a:xfrm>
            <a:off x="4234104" y="1325707"/>
            <a:ext cx="4557485" cy="793377"/>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solidFill>
            <a:srgbClr val="ED7D31">
              <a:alpha val="5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85000"/>
                    <a:lumOff val="15000"/>
                  </a:schemeClr>
                </a:solidFill>
              </a:rPr>
              <a:t>規劃依據</a:t>
            </a:r>
          </a:p>
        </p:txBody>
      </p:sp>
    </p:spTree>
    <p:extLst>
      <p:ext uri="{BB962C8B-B14F-4D97-AF65-F5344CB8AC3E}">
        <p14:creationId xmlns:p14="http://schemas.microsoft.com/office/powerpoint/2010/main" val="2262574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35E0E320-04C4-43E1-9016-6168EFD5DAF8}"/>
              </a:ext>
            </a:extLst>
          </p:cNvPr>
          <p:cNvSpPr/>
          <p:nvPr/>
        </p:nvSpPr>
        <p:spPr>
          <a:xfrm>
            <a:off x="190500" y="187086"/>
            <a:ext cx="8763000" cy="794855"/>
          </a:xfrm>
          <a:prstGeom prst="rect">
            <a:avLst/>
          </a:prstGeom>
          <a:solidFill>
            <a:srgbClr val="FFCD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基本理念</a:t>
            </a:r>
            <a:endParaRPr lang="zh-TW" altLang="en-US" sz="4000" b="1" dirty="0">
              <a:solidFill>
                <a:prstClr val="black"/>
              </a:solidFill>
            </a:endParaRPr>
          </a:p>
        </p:txBody>
      </p:sp>
      <p:grpSp>
        <p:nvGrpSpPr>
          <p:cNvPr id="24" name="群組 23">
            <a:extLst>
              <a:ext uri="{FF2B5EF4-FFF2-40B4-BE49-F238E27FC236}">
                <a16:creationId xmlns:a16="http://schemas.microsoft.com/office/drawing/2014/main" xmlns="" id="{9E89F9B7-4466-4569-BCAF-1757F47B79D8}"/>
              </a:ext>
            </a:extLst>
          </p:cNvPr>
          <p:cNvGrpSpPr/>
          <p:nvPr/>
        </p:nvGrpSpPr>
        <p:grpSpPr>
          <a:xfrm>
            <a:off x="66723" y="3654192"/>
            <a:ext cx="2937754" cy="1727325"/>
            <a:chOff x="-4671942" y="1466448"/>
            <a:chExt cx="8712263" cy="5202371"/>
          </a:xfrm>
        </p:grpSpPr>
        <p:pic>
          <p:nvPicPr>
            <p:cNvPr id="25" name="圖片 24">
              <a:extLst>
                <a:ext uri="{FF2B5EF4-FFF2-40B4-BE49-F238E27FC236}">
                  <a16:creationId xmlns:a16="http://schemas.microsoft.com/office/drawing/2014/main" xmlns="" id="{332DEEB1-B2A2-48FD-A432-69379AA9A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050" y="1466448"/>
              <a:ext cx="5202371" cy="5202371"/>
            </a:xfrm>
            <a:prstGeom prst="rect">
              <a:avLst/>
            </a:prstGeom>
          </p:spPr>
        </p:pic>
        <p:pic>
          <p:nvPicPr>
            <p:cNvPr id="26" name="圖片 25">
              <a:extLst>
                <a:ext uri="{FF2B5EF4-FFF2-40B4-BE49-F238E27FC236}">
                  <a16:creationId xmlns:a16="http://schemas.microsoft.com/office/drawing/2014/main" xmlns="" id="{4CEF48AC-10D8-485F-B8BF-D6B90F541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942" y="1466448"/>
              <a:ext cx="5202371" cy="5202371"/>
            </a:xfrm>
            <a:prstGeom prst="rect">
              <a:avLst/>
            </a:prstGeom>
          </p:spPr>
        </p:pic>
      </p:grpSp>
      <p:grpSp>
        <p:nvGrpSpPr>
          <p:cNvPr id="27" name="群組 26">
            <a:extLst>
              <a:ext uri="{FF2B5EF4-FFF2-40B4-BE49-F238E27FC236}">
                <a16:creationId xmlns:a16="http://schemas.microsoft.com/office/drawing/2014/main" xmlns="" id="{72A460F5-57DF-482B-8AAE-5D3086C885FC}"/>
              </a:ext>
            </a:extLst>
          </p:cNvPr>
          <p:cNvGrpSpPr/>
          <p:nvPr/>
        </p:nvGrpSpPr>
        <p:grpSpPr>
          <a:xfrm>
            <a:off x="253081" y="1916831"/>
            <a:ext cx="2608087" cy="1415111"/>
            <a:chOff x="-2331924" y="827813"/>
            <a:chExt cx="9505109" cy="5202372"/>
          </a:xfrm>
        </p:grpSpPr>
        <p:pic>
          <p:nvPicPr>
            <p:cNvPr id="28" name="圖片 27">
              <a:extLst>
                <a:ext uri="{FF2B5EF4-FFF2-40B4-BE49-F238E27FC236}">
                  <a16:creationId xmlns:a16="http://schemas.microsoft.com/office/drawing/2014/main" xmlns="" id="{DCD44C01-3BF2-414E-A725-597B6E745B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0814" y="827814"/>
              <a:ext cx="5202371" cy="5202371"/>
            </a:xfrm>
            <a:prstGeom prst="rect">
              <a:avLst/>
            </a:prstGeom>
          </p:spPr>
        </p:pic>
        <p:pic>
          <p:nvPicPr>
            <p:cNvPr id="29" name="圖片 28" descr="一張含有 向量圖形 的圖片&#10;&#10;自動產生的描述">
              <a:extLst>
                <a:ext uri="{FF2B5EF4-FFF2-40B4-BE49-F238E27FC236}">
                  <a16:creationId xmlns:a16="http://schemas.microsoft.com/office/drawing/2014/main" xmlns="" id="{98FAE710-C66B-447F-ADD5-38E9F27D77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1924" y="827813"/>
              <a:ext cx="5202371" cy="5202371"/>
            </a:xfrm>
            <a:prstGeom prst="rect">
              <a:avLst/>
            </a:prstGeom>
          </p:spPr>
        </p:pic>
      </p:grpSp>
      <p:grpSp>
        <p:nvGrpSpPr>
          <p:cNvPr id="2" name="群組 1">
            <a:extLst>
              <a:ext uri="{FF2B5EF4-FFF2-40B4-BE49-F238E27FC236}">
                <a16:creationId xmlns:a16="http://schemas.microsoft.com/office/drawing/2014/main" xmlns="" id="{A18A0C5D-0A9F-4C42-B774-811FE01AC1C5}"/>
              </a:ext>
            </a:extLst>
          </p:cNvPr>
          <p:cNvGrpSpPr/>
          <p:nvPr/>
        </p:nvGrpSpPr>
        <p:grpSpPr>
          <a:xfrm>
            <a:off x="2871617" y="1251884"/>
            <a:ext cx="5910638" cy="5196060"/>
            <a:chOff x="2987729" y="1330298"/>
            <a:chExt cx="5910638" cy="5196060"/>
          </a:xfrm>
        </p:grpSpPr>
        <p:sp>
          <p:nvSpPr>
            <p:cNvPr id="23" name="矩形 22">
              <a:extLst>
                <a:ext uri="{FF2B5EF4-FFF2-40B4-BE49-F238E27FC236}">
                  <a16:creationId xmlns:a16="http://schemas.microsoft.com/office/drawing/2014/main" xmlns="" id="{823D20E8-F8C9-444D-B054-EA75110B5253}"/>
                </a:ext>
              </a:extLst>
            </p:cNvPr>
            <p:cNvSpPr/>
            <p:nvPr/>
          </p:nvSpPr>
          <p:spPr>
            <a:xfrm>
              <a:off x="2987729" y="2125153"/>
              <a:ext cx="5910638" cy="4401205"/>
            </a:xfrm>
            <a:prstGeom prst="rect">
              <a:avLst/>
            </a:prstGeom>
          </p:spPr>
          <p:txBody>
            <a:bodyPr wrap="square">
              <a:spAutoFit/>
            </a:bodyPr>
            <a:lstStyle/>
            <a:p>
              <a:pPr marL="514350" indent="-514350">
                <a:buFont typeface="+mj-lt"/>
                <a:buAutoNum type="arabicPeriod"/>
              </a:pPr>
              <a:r>
                <a:rPr lang="zh-TW" altLang="en-US" sz="2800" dirty="0">
                  <a:latin typeface="+mj-ea"/>
                  <a:ea typeface="+mj-ea"/>
                </a:rPr>
                <a:t>國民小學、國民中學與高級中等學校教育階段，經專業評估後有特殊需求之學生。</a:t>
              </a:r>
              <a:endParaRPr lang="en-US" altLang="zh-TW" sz="2800" dirty="0">
                <a:latin typeface="+mj-ea"/>
                <a:ea typeface="+mj-ea"/>
              </a:endParaRPr>
            </a:p>
            <a:p>
              <a:pPr marL="514350" indent="-514350">
                <a:buFont typeface="+mj-lt"/>
                <a:buAutoNum type="arabicPeriod"/>
              </a:pPr>
              <a:r>
                <a:rPr lang="zh-TW" altLang="en-US" sz="2800" dirty="0">
                  <a:latin typeface="+mj-ea"/>
                  <a:ea typeface="+mj-ea"/>
                </a:rPr>
                <a:t>含身心障礙學生和身心障礙資賦優異學生。</a:t>
              </a:r>
              <a:endParaRPr lang="en-US" altLang="zh-TW" sz="2800" dirty="0">
                <a:latin typeface="+mj-ea"/>
                <a:ea typeface="+mj-ea"/>
              </a:endParaRPr>
            </a:p>
            <a:p>
              <a:pPr marL="514350" indent="-514350">
                <a:buFont typeface="+mj-lt"/>
                <a:buAutoNum type="arabicPeriod"/>
              </a:pPr>
              <a:r>
                <a:rPr lang="zh-TW" altLang="en-US" sz="2800" dirty="0">
                  <a:latin typeface="+mj-ea"/>
                  <a:ea typeface="+mj-ea"/>
                </a:rPr>
                <a:t>不論其所安置的學校類別或班別。</a:t>
              </a:r>
              <a:endParaRPr lang="en-US" altLang="zh-TW" sz="2800" dirty="0">
                <a:latin typeface="+mj-ea"/>
                <a:ea typeface="+mj-ea"/>
              </a:endParaRPr>
            </a:p>
            <a:p>
              <a:pPr marL="514350" indent="-514350">
                <a:buFont typeface="+mj-lt"/>
                <a:buAutoNum type="arabicPeriod"/>
              </a:pPr>
              <a:r>
                <a:rPr lang="zh-TW" altLang="en-US" sz="2800" dirty="0">
                  <a:latin typeface="+mj-ea"/>
                  <a:ea typeface="+mj-ea"/>
                </a:rPr>
                <a:t>每一科目適用於具有該科目學習重點所反映之特殊需求的學生，而非侷限於某科目僅適用於特定類別的學生。</a:t>
              </a:r>
            </a:p>
          </p:txBody>
        </p:sp>
        <p:sp>
          <p:nvSpPr>
            <p:cNvPr id="13" name="자유형 74">
              <a:extLst>
                <a:ext uri="{FF2B5EF4-FFF2-40B4-BE49-F238E27FC236}">
                  <a16:creationId xmlns:a16="http://schemas.microsoft.com/office/drawing/2014/main" xmlns="" id="{DF221154-F550-4DCA-B259-20537C70DD9E}"/>
                </a:ext>
              </a:extLst>
            </p:cNvPr>
            <p:cNvSpPr/>
            <p:nvPr/>
          </p:nvSpPr>
          <p:spPr>
            <a:xfrm>
              <a:off x="2987729" y="1330298"/>
              <a:ext cx="2089891" cy="664947"/>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solidFill>
              <a:srgbClr val="ED7D31">
                <a:alpha val="5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TW" altLang="en-US" sz="3200" b="1" dirty="0">
                  <a:solidFill>
                    <a:schemeClr val="tx1">
                      <a:lumMod val="85000"/>
                      <a:lumOff val="15000"/>
                    </a:schemeClr>
                  </a:solidFill>
                  <a:latin typeface="+mj-ea"/>
                  <a:sym typeface="Arial" panose="020B0604020202020204" pitchFamily="34" charset="0"/>
                </a:rPr>
                <a:t>適用對象</a:t>
              </a:r>
            </a:p>
          </p:txBody>
        </p:sp>
      </p:grpSp>
    </p:spTree>
    <p:extLst>
      <p:ext uri="{BB962C8B-B14F-4D97-AF65-F5344CB8AC3E}">
        <p14:creationId xmlns:p14="http://schemas.microsoft.com/office/powerpoint/2010/main" val="1953924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35E0E320-04C4-43E1-9016-6168EFD5DAF8}"/>
              </a:ext>
            </a:extLst>
          </p:cNvPr>
          <p:cNvSpPr/>
          <p:nvPr/>
        </p:nvSpPr>
        <p:spPr>
          <a:xfrm>
            <a:off x="190500" y="187086"/>
            <a:ext cx="8763000" cy="794855"/>
          </a:xfrm>
          <a:prstGeom prst="rect">
            <a:avLst/>
          </a:prstGeom>
          <a:solidFill>
            <a:srgbClr val="FFCD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基本理念</a:t>
            </a:r>
            <a:endParaRPr lang="zh-TW" altLang="en-US" sz="4000" b="1" dirty="0">
              <a:solidFill>
                <a:prstClr val="black"/>
              </a:solidFill>
            </a:endParaRPr>
          </a:p>
        </p:txBody>
      </p:sp>
      <p:sp>
        <p:nvSpPr>
          <p:cNvPr id="3" name="文字方塊 2">
            <a:extLst>
              <a:ext uri="{FF2B5EF4-FFF2-40B4-BE49-F238E27FC236}">
                <a16:creationId xmlns:a16="http://schemas.microsoft.com/office/drawing/2014/main" xmlns="" id="{4E761529-3320-4F48-9985-376B87601413}"/>
              </a:ext>
            </a:extLst>
          </p:cNvPr>
          <p:cNvSpPr txBox="1"/>
          <p:nvPr/>
        </p:nvSpPr>
        <p:spPr>
          <a:xfrm>
            <a:off x="4375082" y="2665546"/>
            <a:ext cx="4205423" cy="1754326"/>
          </a:xfrm>
          <a:prstGeom prst="rect">
            <a:avLst/>
          </a:prstGeom>
          <a:noFill/>
        </p:spPr>
        <p:txBody>
          <a:bodyPr wrap="square" rtlCol="0">
            <a:spAutoFit/>
          </a:bodyPr>
          <a:lstStyle/>
          <a:p>
            <a:pPr lvl="0"/>
            <a:r>
              <a:rPr lang="zh-TW" altLang="zh-TW" sz="3600" dirty="0"/>
              <a:t>本領綱各科目間互有關連，但亦有所區分</a:t>
            </a:r>
            <a:r>
              <a:rPr lang="zh-TW" altLang="en-US" sz="3600" dirty="0"/>
              <a:t>。</a:t>
            </a:r>
            <a:endParaRPr lang="en-US" altLang="zh-TW" sz="3600" dirty="0">
              <a:latin typeface="Microsoft JhengHei" panose="020B0604030504040204" pitchFamily="34" charset="-120"/>
              <a:ea typeface="Microsoft JhengHei" panose="020B0604030504040204" pitchFamily="34" charset="-120"/>
            </a:endParaRPr>
          </a:p>
        </p:txBody>
      </p:sp>
      <p:grpSp>
        <p:nvGrpSpPr>
          <p:cNvPr id="17" name="群組 16">
            <a:extLst>
              <a:ext uri="{FF2B5EF4-FFF2-40B4-BE49-F238E27FC236}">
                <a16:creationId xmlns:a16="http://schemas.microsoft.com/office/drawing/2014/main" xmlns="" id="{70C43EF2-8ADB-47B8-941B-E9B64BF26C08}"/>
              </a:ext>
            </a:extLst>
          </p:cNvPr>
          <p:cNvGrpSpPr/>
          <p:nvPr/>
        </p:nvGrpSpPr>
        <p:grpSpPr>
          <a:xfrm>
            <a:off x="369788" y="2361207"/>
            <a:ext cx="3580240" cy="4131862"/>
            <a:chOff x="2940637" y="2940900"/>
            <a:chExt cx="3233853" cy="3732106"/>
          </a:xfrm>
        </p:grpSpPr>
        <p:sp>
          <p:nvSpPr>
            <p:cNvPr id="27" name="等腰三角形 26">
              <a:extLst>
                <a:ext uri="{FF2B5EF4-FFF2-40B4-BE49-F238E27FC236}">
                  <a16:creationId xmlns:a16="http://schemas.microsoft.com/office/drawing/2014/main" xmlns="" id="{AAE4E69C-C14F-4435-AEA3-CFC58E96E4FF}"/>
                </a:ext>
              </a:extLst>
            </p:cNvPr>
            <p:cNvSpPr/>
            <p:nvPr/>
          </p:nvSpPr>
          <p:spPr>
            <a:xfrm>
              <a:off x="3814763" y="5355142"/>
              <a:ext cx="1514475" cy="1317864"/>
            </a:xfrm>
            <a:prstGeom prst="triangle">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流程圖: 接點 27">
              <a:extLst>
                <a:ext uri="{FF2B5EF4-FFF2-40B4-BE49-F238E27FC236}">
                  <a16:creationId xmlns:a16="http://schemas.microsoft.com/office/drawing/2014/main" xmlns="" id="{08E9D7CB-1DD6-4C5A-9E74-2835F75B46FE}"/>
                </a:ext>
              </a:extLst>
            </p:cNvPr>
            <p:cNvSpPr/>
            <p:nvPr/>
          </p:nvSpPr>
          <p:spPr>
            <a:xfrm>
              <a:off x="3137401" y="3172373"/>
              <a:ext cx="2869198" cy="2869198"/>
            </a:xfrm>
            <a:prstGeom prst="flowChartConnector">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9" name="流程圖: 接點 28">
              <a:extLst>
                <a:ext uri="{FF2B5EF4-FFF2-40B4-BE49-F238E27FC236}">
                  <a16:creationId xmlns:a16="http://schemas.microsoft.com/office/drawing/2014/main" xmlns="" id="{6BCDD31C-89AD-4DFD-9F8A-D75AB4F3DCA4}"/>
                </a:ext>
              </a:extLst>
            </p:cNvPr>
            <p:cNvSpPr/>
            <p:nvPr/>
          </p:nvSpPr>
          <p:spPr>
            <a:xfrm>
              <a:off x="3492000" y="3526972"/>
              <a:ext cx="2160000" cy="216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流程圖: 接點 29">
              <a:extLst>
                <a:ext uri="{FF2B5EF4-FFF2-40B4-BE49-F238E27FC236}">
                  <a16:creationId xmlns:a16="http://schemas.microsoft.com/office/drawing/2014/main" xmlns="" id="{AD5AA046-905A-404C-B557-5DDFF4F34AC6}"/>
                </a:ext>
              </a:extLst>
            </p:cNvPr>
            <p:cNvSpPr/>
            <p:nvPr/>
          </p:nvSpPr>
          <p:spPr>
            <a:xfrm>
              <a:off x="3672000" y="3706972"/>
              <a:ext cx="1800000" cy="180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mn-ea"/>
                </a:rPr>
                <a:t>身障特需領域</a:t>
              </a:r>
            </a:p>
          </p:txBody>
        </p:sp>
        <p:sp>
          <p:nvSpPr>
            <p:cNvPr id="31" name="流程圖: 接點 30">
              <a:extLst>
                <a:ext uri="{FF2B5EF4-FFF2-40B4-BE49-F238E27FC236}">
                  <a16:creationId xmlns:a16="http://schemas.microsoft.com/office/drawing/2014/main" xmlns="" id="{58871B63-40B3-4DAA-B5DE-940B243E4D38}"/>
                </a:ext>
              </a:extLst>
            </p:cNvPr>
            <p:cNvSpPr/>
            <p:nvPr/>
          </p:nvSpPr>
          <p:spPr>
            <a:xfrm>
              <a:off x="3500816" y="5595880"/>
              <a:ext cx="457200" cy="457200"/>
            </a:xfrm>
            <a:prstGeom prst="flowChartConnector">
              <a:avLst/>
            </a:prstGeom>
            <a:solidFill>
              <a:srgbClr val="6BCB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2" name="流程圖: 接點 31">
              <a:extLst>
                <a:ext uri="{FF2B5EF4-FFF2-40B4-BE49-F238E27FC236}">
                  <a16:creationId xmlns:a16="http://schemas.microsoft.com/office/drawing/2014/main" xmlns="" id="{9799D2A7-2551-45A0-9651-9C5EFA21396D}"/>
                </a:ext>
              </a:extLst>
            </p:cNvPr>
            <p:cNvSpPr/>
            <p:nvPr/>
          </p:nvSpPr>
          <p:spPr>
            <a:xfrm>
              <a:off x="2940637" y="4897942"/>
              <a:ext cx="457200" cy="457200"/>
            </a:xfrm>
            <a:prstGeom prst="flowChartConnector">
              <a:avLst/>
            </a:prstGeom>
            <a:solidFill>
              <a:srgbClr val="6BCB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3" name="流程圖: 接點 32">
              <a:extLst>
                <a:ext uri="{FF2B5EF4-FFF2-40B4-BE49-F238E27FC236}">
                  <a16:creationId xmlns:a16="http://schemas.microsoft.com/office/drawing/2014/main" xmlns="" id="{40E35ADF-480A-4519-98AB-9A57ADCD97A3}"/>
                </a:ext>
              </a:extLst>
            </p:cNvPr>
            <p:cNvSpPr/>
            <p:nvPr/>
          </p:nvSpPr>
          <p:spPr>
            <a:xfrm>
              <a:off x="3386913" y="3278034"/>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流程圖: 接點 33">
              <a:extLst>
                <a:ext uri="{FF2B5EF4-FFF2-40B4-BE49-F238E27FC236}">
                  <a16:creationId xmlns:a16="http://schemas.microsoft.com/office/drawing/2014/main" xmlns="" id="{3A36CB71-9FB1-45EA-99F9-227FEC1579AC}"/>
                </a:ext>
              </a:extLst>
            </p:cNvPr>
            <p:cNvSpPr/>
            <p:nvPr/>
          </p:nvSpPr>
          <p:spPr>
            <a:xfrm>
              <a:off x="2944800" y="4004295"/>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流程圖: 接點 34">
              <a:extLst>
                <a:ext uri="{FF2B5EF4-FFF2-40B4-BE49-F238E27FC236}">
                  <a16:creationId xmlns:a16="http://schemas.microsoft.com/office/drawing/2014/main" xmlns="" id="{7B1A3F24-1E23-4B70-ADCD-CE73C39D6B76}"/>
                </a:ext>
              </a:extLst>
            </p:cNvPr>
            <p:cNvSpPr/>
            <p:nvPr/>
          </p:nvSpPr>
          <p:spPr>
            <a:xfrm>
              <a:off x="5191327" y="5590031"/>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流程圖: 接點 35">
              <a:extLst>
                <a:ext uri="{FF2B5EF4-FFF2-40B4-BE49-F238E27FC236}">
                  <a16:creationId xmlns:a16="http://schemas.microsoft.com/office/drawing/2014/main" xmlns="" id="{3C2E7278-FE6F-486B-ABF4-8CEEB12931A3}"/>
                </a:ext>
              </a:extLst>
            </p:cNvPr>
            <p:cNvSpPr/>
            <p:nvPr/>
          </p:nvSpPr>
          <p:spPr>
            <a:xfrm>
              <a:off x="5717289" y="4897942"/>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流程圖: 接點 36">
              <a:extLst>
                <a:ext uri="{FF2B5EF4-FFF2-40B4-BE49-F238E27FC236}">
                  <a16:creationId xmlns:a16="http://schemas.microsoft.com/office/drawing/2014/main" xmlns="" id="{55F10B17-06B5-4C88-B299-BF561191D0A1}"/>
                </a:ext>
              </a:extLst>
            </p:cNvPr>
            <p:cNvSpPr/>
            <p:nvPr/>
          </p:nvSpPr>
          <p:spPr>
            <a:xfrm>
              <a:off x="5717290" y="4007812"/>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流程圖: 接點 37">
              <a:extLst>
                <a:ext uri="{FF2B5EF4-FFF2-40B4-BE49-F238E27FC236}">
                  <a16:creationId xmlns:a16="http://schemas.microsoft.com/office/drawing/2014/main" xmlns="" id="{1B04C7AD-D59E-4479-848F-57ED5964DD26}"/>
                </a:ext>
              </a:extLst>
            </p:cNvPr>
            <p:cNvSpPr/>
            <p:nvPr/>
          </p:nvSpPr>
          <p:spPr>
            <a:xfrm>
              <a:off x="5305546" y="3278034"/>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流程圖: 接點 38">
              <a:extLst>
                <a:ext uri="{FF2B5EF4-FFF2-40B4-BE49-F238E27FC236}">
                  <a16:creationId xmlns:a16="http://schemas.microsoft.com/office/drawing/2014/main" xmlns="" id="{862B7C51-F30E-4751-A6BF-E1F2EFAB66C3}"/>
                </a:ext>
              </a:extLst>
            </p:cNvPr>
            <p:cNvSpPr/>
            <p:nvPr/>
          </p:nvSpPr>
          <p:spPr>
            <a:xfrm>
              <a:off x="4343399" y="2940900"/>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 name="그룹 17">
            <a:extLst>
              <a:ext uri="{FF2B5EF4-FFF2-40B4-BE49-F238E27FC236}">
                <a16:creationId xmlns:a16="http://schemas.microsoft.com/office/drawing/2014/main" xmlns="" id="{1E2FB684-7279-43B3-95DB-C2CFB5D6F04C}"/>
              </a:ext>
            </a:extLst>
          </p:cNvPr>
          <p:cNvGrpSpPr/>
          <p:nvPr/>
        </p:nvGrpSpPr>
        <p:grpSpPr>
          <a:xfrm flipH="1">
            <a:off x="4171022" y="1443977"/>
            <a:ext cx="4586112" cy="4079938"/>
            <a:chOff x="2004755" y="3559726"/>
            <a:chExt cx="8165638" cy="2895600"/>
          </a:xfrm>
        </p:grpSpPr>
        <p:sp>
          <p:nvSpPr>
            <p:cNvPr id="26" name="자유형 16">
              <a:extLst>
                <a:ext uri="{FF2B5EF4-FFF2-40B4-BE49-F238E27FC236}">
                  <a16:creationId xmlns:a16="http://schemas.microsoft.com/office/drawing/2014/main" xmlns="" id="{84183677-5050-4698-B503-B4312FF027C5}"/>
                </a:ext>
              </a:extLst>
            </p:cNvPr>
            <p:cNvSpPr/>
            <p:nvPr/>
          </p:nvSpPr>
          <p:spPr>
            <a:xfrm>
              <a:off x="2004755" y="3621045"/>
              <a:ext cx="8134349" cy="2770781"/>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1130096 w 8134350"/>
                <a:gd name="connsiteY0" fmla="*/ 0 h 2770780"/>
                <a:gd name="connsiteX1" fmla="*/ 8115300 w 8134350"/>
                <a:gd name="connsiteY1" fmla="*/ 46630 h 2770780"/>
                <a:gd name="connsiteX2" fmla="*/ 8134350 w 8134350"/>
                <a:gd name="connsiteY2" fmla="*/ 2142130 h 2770780"/>
                <a:gd name="connsiteX3" fmla="*/ 4457700 w 8134350"/>
                <a:gd name="connsiteY3" fmla="*/ 2142130 h 2770780"/>
                <a:gd name="connsiteX4" fmla="*/ 5143500 w 8134350"/>
                <a:gd name="connsiteY4" fmla="*/ 2770780 h 2770780"/>
                <a:gd name="connsiteX5" fmla="*/ 2990850 w 8134350"/>
                <a:gd name="connsiteY5" fmla="*/ 2161180 h 2770780"/>
                <a:gd name="connsiteX6" fmla="*/ 76200 w 8134350"/>
                <a:gd name="connsiteY6" fmla="*/ 2123080 h 2770780"/>
                <a:gd name="connsiteX7" fmla="*/ 0 w 8134350"/>
                <a:gd name="connsiteY7" fmla="*/ 256180 h 277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4350" h="2770780">
                  <a:moveTo>
                    <a:pt x="1130096" y="0"/>
                  </a:moveTo>
                  <a:lnTo>
                    <a:pt x="8115300" y="46630"/>
                  </a:lnTo>
                  <a:lnTo>
                    <a:pt x="8134350" y="2142130"/>
                  </a:lnTo>
                  <a:lnTo>
                    <a:pt x="4457700" y="2142130"/>
                  </a:lnTo>
                  <a:lnTo>
                    <a:pt x="5143500" y="2770780"/>
                  </a:lnTo>
                  <a:lnTo>
                    <a:pt x="2990850" y="2161180"/>
                  </a:lnTo>
                  <a:lnTo>
                    <a:pt x="76200" y="2123080"/>
                  </a:lnTo>
                  <a:lnTo>
                    <a:pt x="0" y="25618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자유형 63">
              <a:extLst>
                <a:ext uri="{FF2B5EF4-FFF2-40B4-BE49-F238E27FC236}">
                  <a16:creationId xmlns:a16="http://schemas.microsoft.com/office/drawing/2014/main" xmlns="" id="{D069E875-717B-4B52-880B-3F20BA9872B0}"/>
                </a:ext>
              </a:extLst>
            </p:cNvPr>
            <p:cNvSpPr/>
            <p:nvPr/>
          </p:nvSpPr>
          <p:spPr>
            <a:xfrm>
              <a:off x="2030154" y="3642276"/>
              <a:ext cx="805815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64050 w 8153400"/>
                <a:gd name="connsiteY3" fmla="*/ 21780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34350"/>
                <a:gd name="connsiteY0" fmla="*/ 0 h 2743200"/>
                <a:gd name="connsiteX1" fmla="*/ 8134350 w 8134350"/>
                <a:gd name="connsiteY1" fmla="*/ 19050 h 2743200"/>
                <a:gd name="connsiteX2" fmla="*/ 8077200 w 8134350"/>
                <a:gd name="connsiteY2" fmla="*/ 2012950 h 2743200"/>
                <a:gd name="connsiteX3" fmla="*/ 4464050 w 8134350"/>
                <a:gd name="connsiteY3" fmla="*/ 2178050 h 2743200"/>
                <a:gd name="connsiteX4" fmla="*/ 5162550 w 8134350"/>
                <a:gd name="connsiteY4" fmla="*/ 2743200 h 2743200"/>
                <a:gd name="connsiteX5" fmla="*/ 2984500 w 8134350"/>
                <a:gd name="connsiteY5" fmla="*/ 2057400 h 2743200"/>
                <a:gd name="connsiteX6" fmla="*/ 95250 w 8134350"/>
                <a:gd name="connsiteY6" fmla="*/ 1981200 h 2743200"/>
                <a:gd name="connsiteX7" fmla="*/ 19050 w 8134350"/>
                <a:gd name="connsiteY7" fmla="*/ 228600 h 2743200"/>
                <a:gd name="connsiteX0" fmla="*/ 0 w 8077200"/>
                <a:gd name="connsiteY0" fmla="*/ 69850 h 2813050"/>
                <a:gd name="connsiteX1" fmla="*/ 8070850 w 8077200"/>
                <a:gd name="connsiteY1" fmla="*/ 0 h 2813050"/>
                <a:gd name="connsiteX2" fmla="*/ 8077200 w 8077200"/>
                <a:gd name="connsiteY2" fmla="*/ 2082800 h 2813050"/>
                <a:gd name="connsiteX3" fmla="*/ 4464050 w 8077200"/>
                <a:gd name="connsiteY3" fmla="*/ 2247900 h 2813050"/>
                <a:gd name="connsiteX4" fmla="*/ 5162550 w 8077200"/>
                <a:gd name="connsiteY4" fmla="*/ 2813050 h 2813050"/>
                <a:gd name="connsiteX5" fmla="*/ 2984500 w 8077200"/>
                <a:gd name="connsiteY5" fmla="*/ 2127250 h 2813050"/>
                <a:gd name="connsiteX6" fmla="*/ 95250 w 8077200"/>
                <a:gd name="connsiteY6" fmla="*/ 2051050 h 2813050"/>
                <a:gd name="connsiteX7" fmla="*/ 19050 w 8077200"/>
                <a:gd name="connsiteY7" fmla="*/ 298450 h 2813050"/>
                <a:gd name="connsiteX0" fmla="*/ 1102517 w 8058150"/>
                <a:gd name="connsiteY0" fmla="*/ 42272 h 2813050"/>
                <a:gd name="connsiteX1" fmla="*/ 8051800 w 8058150"/>
                <a:gd name="connsiteY1" fmla="*/ 0 h 2813050"/>
                <a:gd name="connsiteX2" fmla="*/ 8058150 w 8058150"/>
                <a:gd name="connsiteY2" fmla="*/ 2082800 h 2813050"/>
                <a:gd name="connsiteX3" fmla="*/ 4445000 w 8058150"/>
                <a:gd name="connsiteY3" fmla="*/ 2247900 h 2813050"/>
                <a:gd name="connsiteX4" fmla="*/ 5143500 w 8058150"/>
                <a:gd name="connsiteY4" fmla="*/ 2813050 h 2813050"/>
                <a:gd name="connsiteX5" fmla="*/ 2965450 w 8058150"/>
                <a:gd name="connsiteY5" fmla="*/ 2127250 h 2813050"/>
                <a:gd name="connsiteX6" fmla="*/ 76200 w 8058150"/>
                <a:gd name="connsiteY6" fmla="*/ 2051050 h 2813050"/>
                <a:gd name="connsiteX7" fmla="*/ 0 w 8058150"/>
                <a:gd name="connsiteY7" fmla="*/ 2984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8150" h="2813050">
                  <a:moveTo>
                    <a:pt x="1102517" y="42272"/>
                  </a:moveTo>
                  <a:lnTo>
                    <a:pt x="8051800" y="0"/>
                  </a:lnTo>
                  <a:cubicBezTo>
                    <a:pt x="8053917" y="694267"/>
                    <a:pt x="8056033" y="1388533"/>
                    <a:pt x="8058150" y="2082800"/>
                  </a:cubicBezTo>
                  <a:lnTo>
                    <a:pt x="4445000" y="2247900"/>
                  </a:lnTo>
                  <a:lnTo>
                    <a:pt x="5143500" y="2813050"/>
                  </a:lnTo>
                  <a:lnTo>
                    <a:pt x="2965450" y="2127250"/>
                  </a:lnTo>
                  <a:lnTo>
                    <a:pt x="76200" y="2051050"/>
                  </a:lnTo>
                  <a:lnTo>
                    <a:pt x="0" y="29845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자유형 64">
              <a:extLst>
                <a:ext uri="{FF2B5EF4-FFF2-40B4-BE49-F238E27FC236}">
                  <a16:creationId xmlns:a16="http://schemas.microsoft.com/office/drawing/2014/main" xmlns="" id="{5BA3DFFB-153C-4DE5-AA55-50D23E7A8EE3}"/>
                </a:ext>
              </a:extLst>
            </p:cNvPr>
            <p:cNvSpPr/>
            <p:nvPr/>
          </p:nvSpPr>
          <p:spPr>
            <a:xfrm>
              <a:off x="2016993" y="3559726"/>
              <a:ext cx="815340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33350 w 8153400"/>
                <a:gd name="connsiteY7" fmla="*/ 203200 h 2743200"/>
                <a:gd name="connsiteX0" fmla="*/ 0 w 8064500"/>
                <a:gd name="connsiteY0" fmla="*/ 6350 h 2724150"/>
                <a:gd name="connsiteX1" fmla="*/ 8045450 w 8064500"/>
                <a:gd name="connsiteY1" fmla="*/ 0 h 2724150"/>
                <a:gd name="connsiteX2" fmla="*/ 8064500 w 8064500"/>
                <a:gd name="connsiteY2" fmla="*/ 2095500 h 2724150"/>
                <a:gd name="connsiteX3" fmla="*/ 4387850 w 8064500"/>
                <a:gd name="connsiteY3" fmla="*/ 2095500 h 2724150"/>
                <a:gd name="connsiteX4" fmla="*/ 5073650 w 8064500"/>
                <a:gd name="connsiteY4" fmla="*/ 2724150 h 2724150"/>
                <a:gd name="connsiteX5" fmla="*/ 2921000 w 8064500"/>
                <a:gd name="connsiteY5" fmla="*/ 2114550 h 2724150"/>
                <a:gd name="connsiteX6" fmla="*/ 6350 w 8064500"/>
                <a:gd name="connsiteY6" fmla="*/ 2076450 h 2724150"/>
                <a:gd name="connsiteX7" fmla="*/ 44450 w 8064500"/>
                <a:gd name="connsiteY7" fmla="*/ 184150 h 2724150"/>
                <a:gd name="connsiteX0" fmla="*/ 0 w 8159750"/>
                <a:gd name="connsiteY0" fmla="*/ 209550 h 2927350"/>
                <a:gd name="connsiteX1" fmla="*/ 8159750 w 8159750"/>
                <a:gd name="connsiteY1" fmla="*/ 0 h 2927350"/>
                <a:gd name="connsiteX2" fmla="*/ 8064500 w 8159750"/>
                <a:gd name="connsiteY2" fmla="*/ 2298700 h 2927350"/>
                <a:gd name="connsiteX3" fmla="*/ 4387850 w 8159750"/>
                <a:gd name="connsiteY3" fmla="*/ 2298700 h 2927350"/>
                <a:gd name="connsiteX4" fmla="*/ 5073650 w 8159750"/>
                <a:gd name="connsiteY4" fmla="*/ 2927350 h 2927350"/>
                <a:gd name="connsiteX5" fmla="*/ 2921000 w 8159750"/>
                <a:gd name="connsiteY5" fmla="*/ 2317750 h 2927350"/>
                <a:gd name="connsiteX6" fmla="*/ 6350 w 8159750"/>
                <a:gd name="connsiteY6" fmla="*/ 2279650 h 2927350"/>
                <a:gd name="connsiteX7" fmla="*/ 44450 w 8159750"/>
                <a:gd name="connsiteY7" fmla="*/ 387350 h 2927350"/>
                <a:gd name="connsiteX0" fmla="*/ 0 w 8159750"/>
                <a:gd name="connsiteY0" fmla="*/ 209550 h 2813050"/>
                <a:gd name="connsiteX1" fmla="*/ 8159750 w 8159750"/>
                <a:gd name="connsiteY1" fmla="*/ 0 h 2813050"/>
                <a:gd name="connsiteX2" fmla="*/ 8064500 w 8159750"/>
                <a:gd name="connsiteY2" fmla="*/ 2298700 h 2813050"/>
                <a:gd name="connsiteX3" fmla="*/ 4387850 w 8159750"/>
                <a:gd name="connsiteY3" fmla="*/ 2298700 h 2813050"/>
                <a:gd name="connsiteX4" fmla="*/ 5187950 w 8159750"/>
                <a:gd name="connsiteY4" fmla="*/ 2813050 h 2813050"/>
                <a:gd name="connsiteX5" fmla="*/ 2921000 w 8159750"/>
                <a:gd name="connsiteY5" fmla="*/ 2317750 h 2813050"/>
                <a:gd name="connsiteX6" fmla="*/ 6350 w 8159750"/>
                <a:gd name="connsiteY6" fmla="*/ 2279650 h 2813050"/>
                <a:gd name="connsiteX7" fmla="*/ 44450 w 8159750"/>
                <a:gd name="connsiteY7" fmla="*/ 387350 h 2813050"/>
                <a:gd name="connsiteX0" fmla="*/ 1050865 w 8153399"/>
                <a:gd name="connsiteY0" fmla="*/ 209550 h 2813050"/>
                <a:gd name="connsiteX1" fmla="*/ 8153399 w 8153399"/>
                <a:gd name="connsiteY1" fmla="*/ 0 h 2813050"/>
                <a:gd name="connsiteX2" fmla="*/ 8058149 w 8153399"/>
                <a:gd name="connsiteY2" fmla="*/ 2298700 h 2813050"/>
                <a:gd name="connsiteX3" fmla="*/ 4381499 w 8153399"/>
                <a:gd name="connsiteY3" fmla="*/ 2298700 h 2813050"/>
                <a:gd name="connsiteX4" fmla="*/ 5181599 w 8153399"/>
                <a:gd name="connsiteY4" fmla="*/ 2813050 h 2813050"/>
                <a:gd name="connsiteX5" fmla="*/ 2914649 w 8153399"/>
                <a:gd name="connsiteY5" fmla="*/ 2317750 h 2813050"/>
                <a:gd name="connsiteX6" fmla="*/ -1 w 8153399"/>
                <a:gd name="connsiteY6" fmla="*/ 2279650 h 2813050"/>
                <a:gd name="connsiteX7" fmla="*/ 38099 w 8153399"/>
                <a:gd name="connsiteY7" fmla="*/ 3873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3399" h="2813050">
                  <a:moveTo>
                    <a:pt x="1050865" y="209550"/>
                  </a:moveTo>
                  <a:lnTo>
                    <a:pt x="8153399" y="0"/>
                  </a:lnTo>
                  <a:lnTo>
                    <a:pt x="8058149" y="2298700"/>
                  </a:lnTo>
                  <a:lnTo>
                    <a:pt x="4381499" y="2298700"/>
                  </a:lnTo>
                  <a:lnTo>
                    <a:pt x="5181599" y="2813050"/>
                  </a:lnTo>
                  <a:lnTo>
                    <a:pt x="2914649" y="2317750"/>
                  </a:lnTo>
                  <a:lnTo>
                    <a:pt x="-1" y="2279650"/>
                  </a:lnTo>
                  <a:lnTo>
                    <a:pt x="38099" y="38735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 name="群組 1">
            <a:extLst>
              <a:ext uri="{FF2B5EF4-FFF2-40B4-BE49-F238E27FC236}">
                <a16:creationId xmlns:a16="http://schemas.microsoft.com/office/drawing/2014/main" xmlns="" id="{81993236-DD31-451D-82D1-2D9694F76A84}"/>
              </a:ext>
            </a:extLst>
          </p:cNvPr>
          <p:cNvGrpSpPr/>
          <p:nvPr/>
        </p:nvGrpSpPr>
        <p:grpSpPr>
          <a:xfrm>
            <a:off x="4284504" y="1375506"/>
            <a:ext cx="4386579" cy="1174003"/>
            <a:chOff x="4336756" y="1375506"/>
            <a:chExt cx="4386579" cy="1174003"/>
          </a:xfrm>
        </p:grpSpPr>
        <p:sp>
          <p:nvSpPr>
            <p:cNvPr id="42" name="직사각형 18">
              <a:extLst>
                <a:ext uri="{FF2B5EF4-FFF2-40B4-BE49-F238E27FC236}">
                  <a16:creationId xmlns:a16="http://schemas.microsoft.com/office/drawing/2014/main" xmlns="" id="{FA790A7C-598A-42D5-9C79-8EF186DF3575}"/>
                </a:ext>
              </a:extLst>
            </p:cNvPr>
            <p:cNvSpPr/>
            <p:nvPr/>
          </p:nvSpPr>
          <p:spPr>
            <a:xfrm>
              <a:off x="4336756" y="1375506"/>
              <a:ext cx="422652" cy="830997"/>
            </a:xfrm>
            <a:prstGeom prst="rect">
              <a:avLst/>
            </a:prstGeom>
            <a:solidFill>
              <a:schemeClr val="bg1"/>
            </a:solidFill>
          </p:spPr>
          <p:txBody>
            <a:bodyPr wrap="square">
              <a:spAutoFit/>
            </a:bodyPr>
            <a:lstStyle/>
            <a:p>
              <a:r>
                <a:rPr lang="en-US" altLang="ko-KR" sz="48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800" dirty="0"/>
            </a:p>
          </p:txBody>
        </p:sp>
        <p:sp>
          <p:nvSpPr>
            <p:cNvPr id="43" name="직사각형 69">
              <a:extLst>
                <a:ext uri="{FF2B5EF4-FFF2-40B4-BE49-F238E27FC236}">
                  <a16:creationId xmlns:a16="http://schemas.microsoft.com/office/drawing/2014/main" xmlns="" id="{7DFE6D16-E75F-4CD8-82CB-986CA5590FB2}"/>
                </a:ext>
              </a:extLst>
            </p:cNvPr>
            <p:cNvSpPr/>
            <p:nvPr/>
          </p:nvSpPr>
          <p:spPr>
            <a:xfrm>
              <a:off x="8300683" y="1375506"/>
              <a:ext cx="422652" cy="830997"/>
            </a:xfrm>
            <a:prstGeom prst="rect">
              <a:avLst/>
            </a:prstGeom>
            <a:solidFill>
              <a:schemeClr val="bg1"/>
            </a:solidFill>
          </p:spPr>
          <p:txBody>
            <a:bodyPr wrap="square">
              <a:spAutoFit/>
            </a:bodyPr>
            <a:lstStyle/>
            <a:p>
              <a:r>
                <a:rPr lang="en-US" altLang="ko-KR" sz="48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800" dirty="0"/>
            </a:p>
          </p:txBody>
        </p:sp>
        <p:sp>
          <p:nvSpPr>
            <p:cNvPr id="20" name="자유형 72">
              <a:extLst>
                <a:ext uri="{FF2B5EF4-FFF2-40B4-BE49-F238E27FC236}">
                  <a16:creationId xmlns:a16="http://schemas.microsoft.com/office/drawing/2014/main" xmlns="" id="{7456CC03-DCC6-4236-964E-0F94BF512B67}"/>
                </a:ext>
              </a:extLst>
            </p:cNvPr>
            <p:cNvSpPr/>
            <p:nvPr/>
          </p:nvSpPr>
          <p:spPr>
            <a:xfrm>
              <a:off x="4880932" y="1883509"/>
              <a:ext cx="3298228" cy="666000"/>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solidFill>
              <a:srgbClr val="6BCBC5">
                <a:alpha val="5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85000"/>
                      <a:lumOff val="15000"/>
                    </a:schemeClr>
                  </a:solidFill>
                  <a:latin typeface="+mj-ea"/>
                  <a:ea typeface="+mj-ea"/>
                </a:rPr>
                <a:t>各科目間之關係</a:t>
              </a:r>
            </a:p>
          </p:txBody>
        </p:sp>
      </p:grpSp>
    </p:spTree>
    <p:extLst>
      <p:ext uri="{BB962C8B-B14F-4D97-AF65-F5344CB8AC3E}">
        <p14:creationId xmlns:p14="http://schemas.microsoft.com/office/powerpoint/2010/main" val="1235462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35E0E320-04C4-43E1-9016-6168EFD5DAF8}"/>
              </a:ext>
            </a:extLst>
          </p:cNvPr>
          <p:cNvSpPr/>
          <p:nvPr/>
        </p:nvSpPr>
        <p:spPr>
          <a:xfrm>
            <a:off x="190500" y="166766"/>
            <a:ext cx="8763000" cy="794855"/>
          </a:xfrm>
          <a:prstGeom prst="rect">
            <a:avLst/>
          </a:prstGeom>
          <a:solidFill>
            <a:srgbClr val="FFCD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prstClr val="black"/>
                </a:solidFill>
                <a:latin typeface="微軟正黑體" panose="020B0604030504040204" pitchFamily="34" charset="-120"/>
                <a:ea typeface="微軟正黑體" panose="020B0604030504040204" pitchFamily="34" charset="-120"/>
              </a:rPr>
              <a:t>基本理念</a:t>
            </a:r>
            <a:endParaRPr lang="zh-TW" altLang="en-US" sz="4000" b="1" dirty="0">
              <a:solidFill>
                <a:prstClr val="black"/>
              </a:solidFill>
            </a:endParaRPr>
          </a:p>
        </p:txBody>
      </p:sp>
      <p:grpSp>
        <p:nvGrpSpPr>
          <p:cNvPr id="7" name="群組 6">
            <a:extLst>
              <a:ext uri="{FF2B5EF4-FFF2-40B4-BE49-F238E27FC236}">
                <a16:creationId xmlns:a16="http://schemas.microsoft.com/office/drawing/2014/main" xmlns="" id="{ED70B998-AA6D-459F-9108-F7A78E5E5B25}"/>
              </a:ext>
            </a:extLst>
          </p:cNvPr>
          <p:cNvGrpSpPr/>
          <p:nvPr/>
        </p:nvGrpSpPr>
        <p:grpSpPr>
          <a:xfrm>
            <a:off x="754760" y="2117899"/>
            <a:ext cx="7634480" cy="3734256"/>
            <a:chOff x="240029" y="1499507"/>
            <a:chExt cx="8667474" cy="4239523"/>
          </a:xfrm>
        </p:grpSpPr>
        <p:sp>
          <p:nvSpPr>
            <p:cNvPr id="8" name="等腰三角形 7">
              <a:extLst>
                <a:ext uri="{FF2B5EF4-FFF2-40B4-BE49-F238E27FC236}">
                  <a16:creationId xmlns:a16="http://schemas.microsoft.com/office/drawing/2014/main" xmlns="" id="{EF6ECEA3-D4E3-45CE-B873-31245E1EEA1B}"/>
                </a:ext>
              </a:extLst>
            </p:cNvPr>
            <p:cNvSpPr/>
            <p:nvPr/>
          </p:nvSpPr>
          <p:spPr>
            <a:xfrm flipH="1" flipV="1">
              <a:off x="4490871" y="1805973"/>
              <a:ext cx="163467" cy="73017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a:extLst>
                <a:ext uri="{FF2B5EF4-FFF2-40B4-BE49-F238E27FC236}">
                  <a16:creationId xmlns:a16="http://schemas.microsoft.com/office/drawing/2014/main" xmlns="" id="{FC5C0421-E754-4451-9E47-4C40CA7B151D}"/>
                </a:ext>
              </a:extLst>
            </p:cNvPr>
            <p:cNvSpPr/>
            <p:nvPr/>
          </p:nvSpPr>
          <p:spPr>
            <a:xfrm rot="5645803" flipH="1" flipV="1">
              <a:off x="5662201" y="2362983"/>
              <a:ext cx="163467" cy="73017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等腰三角形 9">
              <a:extLst>
                <a:ext uri="{FF2B5EF4-FFF2-40B4-BE49-F238E27FC236}">
                  <a16:creationId xmlns:a16="http://schemas.microsoft.com/office/drawing/2014/main" xmlns="" id="{F80CE6A1-3E7B-4B6D-8305-B42AAE13274F}"/>
                </a:ext>
              </a:extLst>
            </p:cNvPr>
            <p:cNvSpPr/>
            <p:nvPr/>
          </p:nvSpPr>
          <p:spPr>
            <a:xfrm rot="5645803">
              <a:off x="3348095" y="2372995"/>
              <a:ext cx="163467" cy="73017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等腰三角形 10">
              <a:extLst>
                <a:ext uri="{FF2B5EF4-FFF2-40B4-BE49-F238E27FC236}">
                  <a16:creationId xmlns:a16="http://schemas.microsoft.com/office/drawing/2014/main" xmlns="" id="{16204350-A78C-47B2-954A-C1112201B4A2}"/>
                </a:ext>
              </a:extLst>
            </p:cNvPr>
            <p:cNvSpPr/>
            <p:nvPr/>
          </p:nvSpPr>
          <p:spPr>
            <a:xfrm rot="2564123">
              <a:off x="3033911" y="3172538"/>
              <a:ext cx="163467" cy="73017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等腰三角形 11">
              <a:extLst>
                <a:ext uri="{FF2B5EF4-FFF2-40B4-BE49-F238E27FC236}">
                  <a16:creationId xmlns:a16="http://schemas.microsoft.com/office/drawing/2014/main" xmlns="" id="{455BC577-3308-4E19-9D1C-BF3260AEEFD7}"/>
                </a:ext>
              </a:extLst>
            </p:cNvPr>
            <p:cNvSpPr/>
            <p:nvPr/>
          </p:nvSpPr>
          <p:spPr>
            <a:xfrm rot="19035877" flipH="1">
              <a:off x="5984517" y="3213957"/>
              <a:ext cx="163467" cy="730179"/>
            </a:xfrm>
            <a:prstGeom prst="triangl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等腰三角形 12">
              <a:extLst>
                <a:ext uri="{FF2B5EF4-FFF2-40B4-BE49-F238E27FC236}">
                  <a16:creationId xmlns:a16="http://schemas.microsoft.com/office/drawing/2014/main" xmlns="" id="{8C43F032-182C-48C1-A392-1EDCEC706162}"/>
                </a:ext>
              </a:extLst>
            </p:cNvPr>
            <p:cNvSpPr/>
            <p:nvPr/>
          </p:nvSpPr>
          <p:spPr>
            <a:xfrm rot="19035877" flipH="1">
              <a:off x="5467273" y="4717947"/>
              <a:ext cx="163467" cy="730179"/>
            </a:xfrm>
            <a:prstGeom prst="triangl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等腰三角形 13">
              <a:extLst>
                <a:ext uri="{FF2B5EF4-FFF2-40B4-BE49-F238E27FC236}">
                  <a16:creationId xmlns:a16="http://schemas.microsoft.com/office/drawing/2014/main" xmlns="" id="{8D75791D-89DB-4ADF-AF34-5CCDAFF2B93D}"/>
                </a:ext>
              </a:extLst>
            </p:cNvPr>
            <p:cNvSpPr/>
            <p:nvPr/>
          </p:nvSpPr>
          <p:spPr>
            <a:xfrm rot="19035877" flipH="1">
              <a:off x="5926478" y="3997810"/>
              <a:ext cx="163467" cy="730179"/>
            </a:xfrm>
            <a:prstGeom prst="triangl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等腰三角形 14">
              <a:extLst>
                <a:ext uri="{FF2B5EF4-FFF2-40B4-BE49-F238E27FC236}">
                  <a16:creationId xmlns:a16="http://schemas.microsoft.com/office/drawing/2014/main" xmlns="" id="{75398BA0-2696-4E85-AC9C-38356891703C}"/>
                </a:ext>
              </a:extLst>
            </p:cNvPr>
            <p:cNvSpPr/>
            <p:nvPr/>
          </p:nvSpPr>
          <p:spPr>
            <a:xfrm rot="2564123">
              <a:off x="3062116" y="4015883"/>
              <a:ext cx="163467" cy="730179"/>
            </a:xfrm>
            <a:prstGeom prst="triangle">
              <a:avLst/>
            </a:prstGeom>
            <a:solidFill>
              <a:srgbClr val="6B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等腰三角形 15">
              <a:extLst>
                <a:ext uri="{FF2B5EF4-FFF2-40B4-BE49-F238E27FC236}">
                  <a16:creationId xmlns:a16="http://schemas.microsoft.com/office/drawing/2014/main" xmlns="" id="{8C55EFAA-B02F-43A7-BF98-3697B43A4C66}"/>
                </a:ext>
              </a:extLst>
            </p:cNvPr>
            <p:cNvSpPr/>
            <p:nvPr/>
          </p:nvSpPr>
          <p:spPr>
            <a:xfrm rot="2564123">
              <a:off x="3594373" y="4690375"/>
              <a:ext cx="163467" cy="730179"/>
            </a:xfrm>
            <a:prstGeom prst="triangle">
              <a:avLst/>
            </a:prstGeom>
            <a:solidFill>
              <a:srgbClr val="6B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7" name="群組 16">
              <a:extLst>
                <a:ext uri="{FF2B5EF4-FFF2-40B4-BE49-F238E27FC236}">
                  <a16:creationId xmlns:a16="http://schemas.microsoft.com/office/drawing/2014/main" xmlns="" id="{94B9C6DA-572C-4D0B-9C9E-5F1072A891DA}"/>
                </a:ext>
              </a:extLst>
            </p:cNvPr>
            <p:cNvGrpSpPr/>
            <p:nvPr/>
          </p:nvGrpSpPr>
          <p:grpSpPr>
            <a:xfrm>
              <a:off x="3077749" y="2199339"/>
              <a:ext cx="2988502" cy="3448952"/>
              <a:chOff x="2940637" y="2940900"/>
              <a:chExt cx="3233853" cy="3732106"/>
            </a:xfrm>
          </p:grpSpPr>
          <p:sp>
            <p:nvSpPr>
              <p:cNvPr id="27" name="等腰三角形 26">
                <a:extLst>
                  <a:ext uri="{FF2B5EF4-FFF2-40B4-BE49-F238E27FC236}">
                    <a16:creationId xmlns:a16="http://schemas.microsoft.com/office/drawing/2014/main" xmlns="" id="{27FA8ADB-4197-4D5E-A35F-4C5CA72FA818}"/>
                  </a:ext>
                </a:extLst>
              </p:cNvPr>
              <p:cNvSpPr/>
              <p:nvPr/>
            </p:nvSpPr>
            <p:spPr>
              <a:xfrm>
                <a:off x="3814763" y="5355142"/>
                <a:ext cx="1514475" cy="1317864"/>
              </a:xfrm>
              <a:prstGeom prst="triangle">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流程圖: 接點 27">
                <a:extLst>
                  <a:ext uri="{FF2B5EF4-FFF2-40B4-BE49-F238E27FC236}">
                    <a16:creationId xmlns:a16="http://schemas.microsoft.com/office/drawing/2014/main" xmlns="" id="{66A9B7A8-CEE4-41D5-8C9F-A20CCB90B309}"/>
                  </a:ext>
                </a:extLst>
              </p:cNvPr>
              <p:cNvSpPr/>
              <p:nvPr/>
            </p:nvSpPr>
            <p:spPr>
              <a:xfrm>
                <a:off x="3137401" y="3172373"/>
                <a:ext cx="2869198" cy="2869198"/>
              </a:xfrm>
              <a:prstGeom prst="flowChartConnector">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9" name="流程圖: 接點 28">
                <a:extLst>
                  <a:ext uri="{FF2B5EF4-FFF2-40B4-BE49-F238E27FC236}">
                    <a16:creationId xmlns:a16="http://schemas.microsoft.com/office/drawing/2014/main" xmlns="" id="{3DA01CFF-E66E-4933-83B9-6E0746C2D696}"/>
                  </a:ext>
                </a:extLst>
              </p:cNvPr>
              <p:cNvSpPr/>
              <p:nvPr/>
            </p:nvSpPr>
            <p:spPr>
              <a:xfrm>
                <a:off x="3492000" y="3526972"/>
                <a:ext cx="2160000" cy="216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流程圖: 接點 29">
                <a:extLst>
                  <a:ext uri="{FF2B5EF4-FFF2-40B4-BE49-F238E27FC236}">
                    <a16:creationId xmlns:a16="http://schemas.microsoft.com/office/drawing/2014/main" xmlns="" id="{5C0F9A7C-8694-42A9-832A-1A239544D073}"/>
                  </a:ext>
                </a:extLst>
              </p:cNvPr>
              <p:cNvSpPr/>
              <p:nvPr/>
            </p:nvSpPr>
            <p:spPr>
              <a:xfrm>
                <a:off x="3672000" y="3706972"/>
                <a:ext cx="1800000" cy="180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a:solidFill>
                      <a:schemeClr val="tx1"/>
                    </a:solidFill>
                    <a:latin typeface="+mn-ea"/>
                  </a:rPr>
                  <a:t>身障特需領域</a:t>
                </a:r>
              </a:p>
            </p:txBody>
          </p:sp>
          <p:sp>
            <p:nvSpPr>
              <p:cNvPr id="31" name="流程圖: 接點 30">
                <a:extLst>
                  <a:ext uri="{FF2B5EF4-FFF2-40B4-BE49-F238E27FC236}">
                    <a16:creationId xmlns:a16="http://schemas.microsoft.com/office/drawing/2014/main" xmlns="" id="{C44B6B84-C861-47AA-82F1-1A65DBB32E57}"/>
                  </a:ext>
                </a:extLst>
              </p:cNvPr>
              <p:cNvSpPr/>
              <p:nvPr/>
            </p:nvSpPr>
            <p:spPr>
              <a:xfrm>
                <a:off x="3500816" y="5595880"/>
                <a:ext cx="457200" cy="457200"/>
              </a:xfrm>
              <a:prstGeom prst="flowChartConnector">
                <a:avLst/>
              </a:prstGeom>
              <a:solidFill>
                <a:srgbClr val="6BCB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2" name="流程圖: 接點 31">
                <a:extLst>
                  <a:ext uri="{FF2B5EF4-FFF2-40B4-BE49-F238E27FC236}">
                    <a16:creationId xmlns:a16="http://schemas.microsoft.com/office/drawing/2014/main" xmlns="" id="{B71CCB23-BAA5-43CF-970E-6BDDF3C9E3FB}"/>
                  </a:ext>
                </a:extLst>
              </p:cNvPr>
              <p:cNvSpPr/>
              <p:nvPr/>
            </p:nvSpPr>
            <p:spPr>
              <a:xfrm>
                <a:off x="2940637" y="4897942"/>
                <a:ext cx="457200" cy="457200"/>
              </a:xfrm>
              <a:prstGeom prst="flowChartConnector">
                <a:avLst/>
              </a:prstGeom>
              <a:solidFill>
                <a:srgbClr val="6BCB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3" name="流程圖: 接點 32">
                <a:extLst>
                  <a:ext uri="{FF2B5EF4-FFF2-40B4-BE49-F238E27FC236}">
                    <a16:creationId xmlns:a16="http://schemas.microsoft.com/office/drawing/2014/main" xmlns="" id="{0FF2E1F8-A28A-4054-9639-07CC74AF49D0}"/>
                  </a:ext>
                </a:extLst>
              </p:cNvPr>
              <p:cNvSpPr/>
              <p:nvPr/>
            </p:nvSpPr>
            <p:spPr>
              <a:xfrm>
                <a:off x="3386913" y="3278034"/>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流程圖: 接點 33">
                <a:extLst>
                  <a:ext uri="{FF2B5EF4-FFF2-40B4-BE49-F238E27FC236}">
                    <a16:creationId xmlns:a16="http://schemas.microsoft.com/office/drawing/2014/main" xmlns="" id="{A60C90FF-754D-45F8-983D-B82603425111}"/>
                  </a:ext>
                </a:extLst>
              </p:cNvPr>
              <p:cNvSpPr/>
              <p:nvPr/>
            </p:nvSpPr>
            <p:spPr>
              <a:xfrm>
                <a:off x="2944800" y="4004295"/>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流程圖: 接點 34">
                <a:extLst>
                  <a:ext uri="{FF2B5EF4-FFF2-40B4-BE49-F238E27FC236}">
                    <a16:creationId xmlns:a16="http://schemas.microsoft.com/office/drawing/2014/main" xmlns="" id="{C77D5137-83D1-4A9B-8C67-29C771345C13}"/>
                  </a:ext>
                </a:extLst>
              </p:cNvPr>
              <p:cNvSpPr/>
              <p:nvPr/>
            </p:nvSpPr>
            <p:spPr>
              <a:xfrm>
                <a:off x="5191327" y="5590031"/>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流程圖: 接點 35">
                <a:extLst>
                  <a:ext uri="{FF2B5EF4-FFF2-40B4-BE49-F238E27FC236}">
                    <a16:creationId xmlns:a16="http://schemas.microsoft.com/office/drawing/2014/main" xmlns="" id="{8CE309E4-D7D1-4277-B365-EEAA58734A19}"/>
                  </a:ext>
                </a:extLst>
              </p:cNvPr>
              <p:cNvSpPr/>
              <p:nvPr/>
            </p:nvSpPr>
            <p:spPr>
              <a:xfrm>
                <a:off x="5717289" y="4897942"/>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流程圖: 接點 36">
                <a:extLst>
                  <a:ext uri="{FF2B5EF4-FFF2-40B4-BE49-F238E27FC236}">
                    <a16:creationId xmlns:a16="http://schemas.microsoft.com/office/drawing/2014/main" xmlns="" id="{E1B78BDC-9625-49F5-AC62-D904E3474864}"/>
                  </a:ext>
                </a:extLst>
              </p:cNvPr>
              <p:cNvSpPr/>
              <p:nvPr/>
            </p:nvSpPr>
            <p:spPr>
              <a:xfrm>
                <a:off x="5717290" y="4007812"/>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流程圖: 接點 37">
                <a:extLst>
                  <a:ext uri="{FF2B5EF4-FFF2-40B4-BE49-F238E27FC236}">
                    <a16:creationId xmlns:a16="http://schemas.microsoft.com/office/drawing/2014/main" xmlns="" id="{7742C2F3-4CE5-4441-901E-BDA5292BBC5F}"/>
                  </a:ext>
                </a:extLst>
              </p:cNvPr>
              <p:cNvSpPr/>
              <p:nvPr/>
            </p:nvSpPr>
            <p:spPr>
              <a:xfrm>
                <a:off x="5305546" y="3278034"/>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流程圖: 接點 38">
                <a:extLst>
                  <a:ext uri="{FF2B5EF4-FFF2-40B4-BE49-F238E27FC236}">
                    <a16:creationId xmlns:a16="http://schemas.microsoft.com/office/drawing/2014/main" xmlns="" id="{CBCCDCA0-CEE2-4A6A-A77B-D760B070A165}"/>
                  </a:ext>
                </a:extLst>
              </p:cNvPr>
              <p:cNvSpPr/>
              <p:nvPr/>
            </p:nvSpPr>
            <p:spPr>
              <a:xfrm>
                <a:off x="4343399" y="2940900"/>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8" name="矩形: 圓角 17">
              <a:extLst>
                <a:ext uri="{FF2B5EF4-FFF2-40B4-BE49-F238E27FC236}">
                  <a16:creationId xmlns:a16="http://schemas.microsoft.com/office/drawing/2014/main" xmlns="" id="{1B8ABF0B-A29C-4C8F-8BAD-D3116C8F38A0}"/>
                </a:ext>
              </a:extLst>
            </p:cNvPr>
            <p:cNvSpPr/>
            <p:nvPr/>
          </p:nvSpPr>
          <p:spPr>
            <a:xfrm>
              <a:off x="447203" y="5183857"/>
              <a:ext cx="3113887" cy="555173"/>
            </a:xfrm>
            <a:prstGeom prst="roundRect">
              <a:avLst/>
            </a:prstGeom>
            <a:solidFill>
              <a:schemeClr val="bg1"/>
            </a:solidFill>
            <a:ln w="57150">
              <a:solidFill>
                <a:srgbClr val="6B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功能性動作訓練</a:t>
              </a:r>
            </a:p>
          </p:txBody>
        </p:sp>
        <p:sp>
          <p:nvSpPr>
            <p:cNvPr id="19" name="矩形: 圓角 18">
              <a:extLst>
                <a:ext uri="{FF2B5EF4-FFF2-40B4-BE49-F238E27FC236}">
                  <a16:creationId xmlns:a16="http://schemas.microsoft.com/office/drawing/2014/main" xmlns="" id="{657E7949-C6D9-47A1-A74C-C9ACD9D33C0E}"/>
                </a:ext>
              </a:extLst>
            </p:cNvPr>
            <p:cNvSpPr/>
            <p:nvPr/>
          </p:nvSpPr>
          <p:spPr>
            <a:xfrm>
              <a:off x="287057" y="4424502"/>
              <a:ext cx="2769899" cy="555172"/>
            </a:xfrm>
            <a:prstGeom prst="roundRect">
              <a:avLst/>
            </a:prstGeom>
            <a:solidFill>
              <a:schemeClr val="bg1"/>
            </a:solidFill>
            <a:ln w="57150">
              <a:solidFill>
                <a:srgbClr val="6B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輔助科技應用</a:t>
              </a:r>
            </a:p>
          </p:txBody>
        </p:sp>
        <p:sp>
          <p:nvSpPr>
            <p:cNvPr id="20" name="矩形: 圓角 19">
              <a:extLst>
                <a:ext uri="{FF2B5EF4-FFF2-40B4-BE49-F238E27FC236}">
                  <a16:creationId xmlns:a16="http://schemas.microsoft.com/office/drawing/2014/main" xmlns="" id="{335B52D3-5C34-4641-B409-81FE51E5C114}"/>
                </a:ext>
              </a:extLst>
            </p:cNvPr>
            <p:cNvSpPr/>
            <p:nvPr/>
          </p:nvSpPr>
          <p:spPr>
            <a:xfrm>
              <a:off x="5609593" y="5183858"/>
              <a:ext cx="2769899" cy="555172"/>
            </a:xfrm>
            <a:prstGeom prst="roundRect">
              <a:avLst/>
            </a:prstGeom>
            <a:solidFill>
              <a:schemeClr val="bg1"/>
            </a:solid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職業教育</a:t>
              </a:r>
            </a:p>
          </p:txBody>
        </p:sp>
        <p:sp>
          <p:nvSpPr>
            <p:cNvPr id="21" name="矩形: 圓角 20">
              <a:extLst>
                <a:ext uri="{FF2B5EF4-FFF2-40B4-BE49-F238E27FC236}">
                  <a16:creationId xmlns:a16="http://schemas.microsoft.com/office/drawing/2014/main" xmlns="" id="{447E49A2-1C4D-4D3F-B1F3-DE1AEF11BB4E}"/>
                </a:ext>
              </a:extLst>
            </p:cNvPr>
            <p:cNvSpPr/>
            <p:nvPr/>
          </p:nvSpPr>
          <p:spPr>
            <a:xfrm>
              <a:off x="6137604" y="3576178"/>
              <a:ext cx="2769899" cy="555172"/>
            </a:xfrm>
            <a:prstGeom prst="roundRect">
              <a:avLst/>
            </a:prstGeom>
            <a:solidFill>
              <a:schemeClr val="bg1"/>
            </a:solid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社會技巧</a:t>
              </a:r>
            </a:p>
          </p:txBody>
        </p:sp>
        <p:sp>
          <p:nvSpPr>
            <p:cNvPr id="22" name="矩形: 圓角 21">
              <a:extLst>
                <a:ext uri="{FF2B5EF4-FFF2-40B4-BE49-F238E27FC236}">
                  <a16:creationId xmlns:a16="http://schemas.microsoft.com/office/drawing/2014/main" xmlns="" id="{97DCCBC3-F768-4DA7-A1F8-3A19D9B7E717}"/>
                </a:ext>
              </a:extLst>
            </p:cNvPr>
            <p:cNvSpPr/>
            <p:nvPr/>
          </p:nvSpPr>
          <p:spPr>
            <a:xfrm>
              <a:off x="6089087" y="4404566"/>
              <a:ext cx="2769899" cy="555172"/>
            </a:xfrm>
            <a:prstGeom prst="roundRect">
              <a:avLst/>
            </a:prstGeom>
            <a:solidFill>
              <a:schemeClr val="bg1"/>
            </a:solid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學習策略</a:t>
              </a:r>
            </a:p>
          </p:txBody>
        </p:sp>
        <p:sp>
          <p:nvSpPr>
            <p:cNvPr id="23" name="矩形: 圓角 22">
              <a:extLst>
                <a:ext uri="{FF2B5EF4-FFF2-40B4-BE49-F238E27FC236}">
                  <a16:creationId xmlns:a16="http://schemas.microsoft.com/office/drawing/2014/main" xmlns="" id="{089FA563-C475-48F9-9C0B-31844F7CBCED}"/>
                </a:ext>
              </a:extLst>
            </p:cNvPr>
            <p:cNvSpPr/>
            <p:nvPr/>
          </p:nvSpPr>
          <p:spPr>
            <a:xfrm>
              <a:off x="3122301" y="1499507"/>
              <a:ext cx="2769899" cy="555172"/>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點字</a:t>
              </a:r>
            </a:p>
          </p:txBody>
        </p:sp>
        <p:sp>
          <p:nvSpPr>
            <p:cNvPr id="24" name="矩形: 圓角 23">
              <a:extLst>
                <a:ext uri="{FF2B5EF4-FFF2-40B4-BE49-F238E27FC236}">
                  <a16:creationId xmlns:a16="http://schemas.microsoft.com/office/drawing/2014/main" xmlns="" id="{3022DF3B-80C3-43E8-BFD4-BD4C241A1653}"/>
                </a:ext>
              </a:extLst>
            </p:cNvPr>
            <p:cNvSpPr/>
            <p:nvPr/>
          </p:nvSpPr>
          <p:spPr>
            <a:xfrm>
              <a:off x="5926899" y="2536176"/>
              <a:ext cx="2769899" cy="555172"/>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溝通訓練</a:t>
              </a:r>
            </a:p>
          </p:txBody>
        </p:sp>
        <p:sp>
          <p:nvSpPr>
            <p:cNvPr id="25" name="矩形: 圓角 24">
              <a:extLst>
                <a:ext uri="{FF2B5EF4-FFF2-40B4-BE49-F238E27FC236}">
                  <a16:creationId xmlns:a16="http://schemas.microsoft.com/office/drawing/2014/main" xmlns="" id="{053086F4-C9ED-4EF2-8806-F04003C995DC}"/>
                </a:ext>
              </a:extLst>
            </p:cNvPr>
            <p:cNvSpPr/>
            <p:nvPr/>
          </p:nvSpPr>
          <p:spPr>
            <a:xfrm>
              <a:off x="447202" y="2536176"/>
              <a:ext cx="2769899" cy="555172"/>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定向行動</a:t>
              </a:r>
            </a:p>
          </p:txBody>
        </p:sp>
        <p:sp>
          <p:nvSpPr>
            <p:cNvPr id="26" name="矩形: 圓角 25">
              <a:extLst>
                <a:ext uri="{FF2B5EF4-FFF2-40B4-BE49-F238E27FC236}">
                  <a16:creationId xmlns:a16="http://schemas.microsoft.com/office/drawing/2014/main" xmlns="" id="{11DA4CD2-F967-433A-B7AA-AFC444454BF1}"/>
                </a:ext>
              </a:extLst>
            </p:cNvPr>
            <p:cNvSpPr/>
            <p:nvPr/>
          </p:nvSpPr>
          <p:spPr>
            <a:xfrm>
              <a:off x="240029" y="3576178"/>
              <a:ext cx="2769899" cy="555172"/>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生活管理</a:t>
              </a:r>
            </a:p>
          </p:txBody>
        </p:sp>
      </p:grpSp>
      <p:sp>
        <p:nvSpPr>
          <p:cNvPr id="41" name="矩形 40">
            <a:extLst>
              <a:ext uri="{FF2B5EF4-FFF2-40B4-BE49-F238E27FC236}">
                <a16:creationId xmlns:a16="http://schemas.microsoft.com/office/drawing/2014/main" xmlns="" id="{1734638E-7C5B-424B-BC53-38AFFC82A474}"/>
              </a:ext>
            </a:extLst>
          </p:cNvPr>
          <p:cNvSpPr/>
          <p:nvPr/>
        </p:nvSpPr>
        <p:spPr>
          <a:xfrm>
            <a:off x="6106593" y="2127660"/>
            <a:ext cx="1475084" cy="523220"/>
          </a:xfrm>
          <a:prstGeom prst="rect">
            <a:avLst/>
          </a:prstGeom>
          <a:solidFill>
            <a:srgbClr val="FFC000"/>
          </a:solidFill>
          <a:ln>
            <a:solidFill>
              <a:schemeClr val="bg1"/>
            </a:solidFill>
          </a:ln>
        </p:spPr>
        <p:txBody>
          <a:bodyPr wrap="none">
            <a:spAutoFit/>
          </a:bodyPr>
          <a:lstStyle/>
          <a:p>
            <a:pPr algn="ctr"/>
            <a:r>
              <a:rPr lang="zh-TW" altLang="en-US" sz="2800" b="1" dirty="0">
                <a:latin typeface="+mn-ea"/>
              </a:rPr>
              <a:t>分</a:t>
            </a:r>
            <a:r>
              <a:rPr lang="en-US" altLang="zh-TW" sz="2800" b="1" dirty="0">
                <a:latin typeface="+mn-ea"/>
              </a:rPr>
              <a:t>2</a:t>
            </a:r>
            <a:r>
              <a:rPr lang="zh-TW" altLang="en-US" sz="2800" b="1" dirty="0">
                <a:latin typeface="+mn-ea"/>
              </a:rPr>
              <a:t>階段</a:t>
            </a:r>
            <a:endParaRPr lang="en-US" altLang="zh-TW" sz="2800" b="1" dirty="0">
              <a:latin typeface="+mn-ea"/>
            </a:endParaRPr>
          </a:p>
        </p:txBody>
      </p:sp>
      <p:sp>
        <p:nvSpPr>
          <p:cNvPr id="40" name="矩形 39">
            <a:extLst>
              <a:ext uri="{FF2B5EF4-FFF2-40B4-BE49-F238E27FC236}">
                <a16:creationId xmlns:a16="http://schemas.microsoft.com/office/drawing/2014/main" xmlns="" id="{647B64F0-193A-48B0-B964-808EF13C0D34}"/>
              </a:ext>
            </a:extLst>
          </p:cNvPr>
          <p:cNvSpPr/>
          <p:nvPr/>
        </p:nvSpPr>
        <p:spPr>
          <a:xfrm>
            <a:off x="430233" y="6035726"/>
            <a:ext cx="1620000" cy="522000"/>
          </a:xfrm>
          <a:prstGeom prst="rect">
            <a:avLst/>
          </a:prstGeom>
          <a:solidFill>
            <a:srgbClr val="6BCBC5"/>
          </a:solidFill>
        </p:spPr>
        <p:txBody>
          <a:bodyPr wrap="square">
            <a:spAutoFit/>
          </a:bodyPr>
          <a:lstStyle/>
          <a:p>
            <a:pPr algn="ctr"/>
            <a:r>
              <a:rPr lang="zh-TW" altLang="en-US" sz="2800" b="1" dirty="0">
                <a:latin typeface="+mn-ea"/>
              </a:rPr>
              <a:t>不分階段</a:t>
            </a:r>
          </a:p>
        </p:txBody>
      </p:sp>
      <p:sp>
        <p:nvSpPr>
          <p:cNvPr id="42" name="矩形 41">
            <a:extLst>
              <a:ext uri="{FF2B5EF4-FFF2-40B4-BE49-F238E27FC236}">
                <a16:creationId xmlns:a16="http://schemas.microsoft.com/office/drawing/2014/main" xmlns="" id="{420A28CE-9514-4BCC-9B13-B65B7251A879}"/>
              </a:ext>
            </a:extLst>
          </p:cNvPr>
          <p:cNvSpPr/>
          <p:nvPr/>
        </p:nvSpPr>
        <p:spPr>
          <a:xfrm>
            <a:off x="6937025" y="6029626"/>
            <a:ext cx="1475083" cy="523220"/>
          </a:xfrm>
          <a:prstGeom prst="rect">
            <a:avLst/>
          </a:prstGeom>
          <a:solidFill>
            <a:srgbClr val="70AD47"/>
          </a:solidFill>
        </p:spPr>
        <p:txBody>
          <a:bodyPr wrap="none">
            <a:spAutoFit/>
          </a:bodyPr>
          <a:lstStyle/>
          <a:p>
            <a:pPr algn="ctr"/>
            <a:r>
              <a:rPr lang="zh-TW" altLang="en-US" sz="2800" b="1" dirty="0" smtClean="0">
                <a:latin typeface="+mn-ea"/>
              </a:rPr>
              <a:t>分</a:t>
            </a:r>
            <a:r>
              <a:rPr lang="en-US" altLang="zh-TW" sz="2800" b="1" dirty="0" smtClean="0">
                <a:latin typeface="+mn-ea"/>
              </a:rPr>
              <a:t>5</a:t>
            </a:r>
            <a:r>
              <a:rPr lang="zh-TW" altLang="en-US" sz="2800" b="1" dirty="0" smtClean="0">
                <a:latin typeface="+mn-ea"/>
              </a:rPr>
              <a:t>階段</a:t>
            </a:r>
            <a:endParaRPr lang="zh-TW" altLang="en-US" sz="2800" b="1" dirty="0">
              <a:latin typeface="+mn-ea"/>
            </a:endParaRPr>
          </a:p>
        </p:txBody>
      </p:sp>
      <p:sp>
        <p:nvSpPr>
          <p:cNvPr id="45" name="자유형 72">
            <a:extLst>
              <a:ext uri="{FF2B5EF4-FFF2-40B4-BE49-F238E27FC236}">
                <a16:creationId xmlns:a16="http://schemas.microsoft.com/office/drawing/2014/main" xmlns="" id="{8F075762-BDD2-4A74-B304-A99F76B3663A}"/>
              </a:ext>
            </a:extLst>
          </p:cNvPr>
          <p:cNvSpPr/>
          <p:nvPr/>
        </p:nvSpPr>
        <p:spPr>
          <a:xfrm>
            <a:off x="470949" y="1170301"/>
            <a:ext cx="4833084" cy="666000"/>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solidFill>
            <a:srgbClr val="ED7D31">
              <a:alpha val="5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85000"/>
                    <a:lumOff val="15000"/>
                  </a:schemeClr>
                </a:solidFill>
                <a:latin typeface="+mj-ea"/>
                <a:ea typeface="+mj-ea"/>
              </a:rPr>
              <a:t>各科目有不同的階段劃分</a:t>
            </a:r>
          </a:p>
        </p:txBody>
      </p:sp>
    </p:spTree>
    <p:extLst>
      <p:ext uri="{BB962C8B-B14F-4D97-AF65-F5344CB8AC3E}">
        <p14:creationId xmlns:p14="http://schemas.microsoft.com/office/powerpoint/2010/main" val="364429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alpha val="40000"/>
          </a:srgbClr>
        </a:solidFill>
        <a:effectLst/>
      </p:bgPr>
    </p:bg>
    <p:spTree>
      <p:nvGrpSpPr>
        <p:cNvPr id="1" name=""/>
        <p:cNvGrpSpPr/>
        <p:nvPr/>
      </p:nvGrpSpPr>
      <p:grpSpPr>
        <a:xfrm>
          <a:off x="0" y="0"/>
          <a:ext cx="0" cy="0"/>
          <a:chOff x="0" y="0"/>
          <a:chExt cx="0" cy="0"/>
        </a:xfrm>
      </p:grpSpPr>
      <p:grpSp>
        <p:nvGrpSpPr>
          <p:cNvPr id="61" name="群組 60">
            <a:extLst>
              <a:ext uri="{FF2B5EF4-FFF2-40B4-BE49-F238E27FC236}">
                <a16:creationId xmlns:a16="http://schemas.microsoft.com/office/drawing/2014/main" xmlns="" id="{996339DA-2A82-4E17-9C90-526AE7827293}"/>
              </a:ext>
            </a:extLst>
          </p:cNvPr>
          <p:cNvGrpSpPr/>
          <p:nvPr/>
        </p:nvGrpSpPr>
        <p:grpSpPr>
          <a:xfrm>
            <a:off x="367863" y="1336873"/>
            <a:ext cx="8875694" cy="2977147"/>
            <a:chOff x="270958" y="2696028"/>
            <a:chExt cx="7614654" cy="2977147"/>
          </a:xfrm>
        </p:grpSpPr>
        <p:sp>
          <p:nvSpPr>
            <p:cNvPr id="62" name="平行四邊形 61">
              <a:extLst>
                <a:ext uri="{FF2B5EF4-FFF2-40B4-BE49-F238E27FC236}">
                  <a16:creationId xmlns:a16="http://schemas.microsoft.com/office/drawing/2014/main" xmlns="" id="{FD079563-FBBE-4DFE-A7F4-A846800AC707}"/>
                </a:ext>
              </a:extLst>
            </p:cNvPr>
            <p:cNvSpPr/>
            <p:nvPr/>
          </p:nvSpPr>
          <p:spPr>
            <a:xfrm>
              <a:off x="1086568" y="5194965"/>
              <a:ext cx="6799044" cy="351972"/>
            </a:xfrm>
            <a:prstGeom prst="parallelogram">
              <a:avLst>
                <a:gd name="adj" fmla="val 87682"/>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3" name="矩形: 圓角化單一角落 62">
              <a:extLst>
                <a:ext uri="{FF2B5EF4-FFF2-40B4-BE49-F238E27FC236}">
                  <a16:creationId xmlns:a16="http://schemas.microsoft.com/office/drawing/2014/main" xmlns="" id="{05C2C95D-6AC1-4BDF-82FC-97E0CB099B2C}"/>
                </a:ext>
              </a:extLst>
            </p:cNvPr>
            <p:cNvSpPr/>
            <p:nvPr/>
          </p:nvSpPr>
          <p:spPr>
            <a:xfrm>
              <a:off x="270959" y="2696029"/>
              <a:ext cx="7315906" cy="2862321"/>
            </a:xfrm>
            <a:prstGeom prst="round1Rect">
              <a:avLst>
                <a:gd name="adj" fmla="val 5000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4" name="矩形 63">
              <a:extLst>
                <a:ext uri="{FF2B5EF4-FFF2-40B4-BE49-F238E27FC236}">
                  <a16:creationId xmlns:a16="http://schemas.microsoft.com/office/drawing/2014/main" xmlns="" id="{5C268CA6-6270-40D3-BCBE-3E51643FA56C}"/>
                </a:ext>
              </a:extLst>
            </p:cNvPr>
            <p:cNvSpPr/>
            <p:nvPr/>
          </p:nvSpPr>
          <p:spPr>
            <a:xfrm>
              <a:off x="270958" y="2696028"/>
              <a:ext cx="1605673" cy="2862311"/>
            </a:xfrm>
            <a:prstGeom prst="rect">
              <a:avLst/>
            </a:prstGeom>
            <a:solidFill>
              <a:srgbClr val="FFC000">
                <a:alpha val="90000"/>
              </a:srgb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65" name="直線單箭頭接點 64">
              <a:extLst>
                <a:ext uri="{FF2B5EF4-FFF2-40B4-BE49-F238E27FC236}">
                  <a16:creationId xmlns:a16="http://schemas.microsoft.com/office/drawing/2014/main" xmlns="" id="{5A9D9198-F9A5-4AF0-B7F1-DE18F8904DE3}"/>
                </a:ext>
              </a:extLst>
            </p:cNvPr>
            <p:cNvCxnSpPr>
              <a:cxnSpLocks/>
            </p:cNvCxnSpPr>
            <p:nvPr/>
          </p:nvCxnSpPr>
          <p:spPr>
            <a:xfrm flipV="1">
              <a:off x="6029248" y="2696028"/>
              <a:ext cx="1420541" cy="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65">
              <a:extLst>
                <a:ext uri="{FF2B5EF4-FFF2-40B4-BE49-F238E27FC236}">
                  <a16:creationId xmlns:a16="http://schemas.microsoft.com/office/drawing/2014/main" xmlns="" id="{5DBFB28D-3417-4AB4-9700-B3AEDFBB59FB}"/>
                </a:ext>
              </a:extLst>
            </p:cNvPr>
            <p:cNvCxnSpPr>
              <a:cxnSpLocks/>
              <a:stCxn id="63" idx="3"/>
            </p:cNvCxnSpPr>
            <p:nvPr/>
          </p:nvCxnSpPr>
          <p:spPr>
            <a:xfrm flipH="1" flipV="1">
              <a:off x="7586864" y="2810853"/>
              <a:ext cx="2" cy="1316337"/>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文字方塊 66">
              <a:extLst>
                <a:ext uri="{FF2B5EF4-FFF2-40B4-BE49-F238E27FC236}">
                  <a16:creationId xmlns:a16="http://schemas.microsoft.com/office/drawing/2014/main" xmlns="" id="{6DD40B79-6AE1-4757-B8D9-F6AE5E41A1E6}"/>
                </a:ext>
              </a:extLst>
            </p:cNvPr>
            <p:cNvSpPr txBox="1"/>
            <p:nvPr/>
          </p:nvSpPr>
          <p:spPr>
            <a:xfrm>
              <a:off x="280218" y="3193319"/>
              <a:ext cx="1605673" cy="1938992"/>
            </a:xfrm>
            <a:prstGeom prst="rect">
              <a:avLst/>
            </a:prstGeom>
            <a:noFill/>
          </p:spPr>
          <p:txBody>
            <a:bodyPr wrap="square" rtlCol="0">
              <a:spAutoFit/>
            </a:bodyPr>
            <a:lstStyle/>
            <a:p>
              <a:pPr algn="ctr"/>
              <a:r>
                <a:rPr lang="zh-TW" altLang="en-US" sz="6000" b="1" dirty="0">
                  <a:solidFill>
                    <a:schemeClr val="bg1"/>
                  </a:solidFill>
                  <a:latin typeface="微軟正黑體" panose="020B0604030504040204" pitchFamily="34" charset="-120"/>
                  <a:ea typeface="微軟正黑體" panose="020B0604030504040204" pitchFamily="34" charset="-120"/>
                </a:rPr>
                <a:t>第三</a:t>
              </a:r>
              <a:endParaRPr lang="en-US" altLang="zh-TW" sz="6000" b="1" dirty="0">
                <a:solidFill>
                  <a:schemeClr val="bg1"/>
                </a:solidFill>
                <a:latin typeface="微軟正黑體" panose="020B0604030504040204" pitchFamily="34" charset="-120"/>
                <a:ea typeface="微軟正黑體" panose="020B0604030504040204" pitchFamily="34" charset="-120"/>
              </a:endParaRPr>
            </a:p>
            <a:p>
              <a:pPr algn="ctr"/>
              <a:r>
                <a:rPr lang="zh-TW" altLang="en-US" sz="6000" b="1" dirty="0">
                  <a:solidFill>
                    <a:schemeClr val="bg1"/>
                  </a:solidFill>
                  <a:latin typeface="微軟正黑體" panose="020B0604030504040204" pitchFamily="34" charset="-120"/>
                  <a:ea typeface="微軟正黑體" panose="020B0604030504040204" pitchFamily="34" charset="-120"/>
                </a:rPr>
                <a:t>部分</a:t>
              </a:r>
            </a:p>
          </p:txBody>
        </p:sp>
        <p:sp>
          <p:nvSpPr>
            <p:cNvPr id="68" name="Text Box 9">
              <a:extLst>
                <a:ext uri="{FF2B5EF4-FFF2-40B4-BE49-F238E27FC236}">
                  <a16:creationId xmlns:a16="http://schemas.microsoft.com/office/drawing/2014/main" xmlns="" id="{6DF7789F-1465-4FA7-8AFB-A9C60E58A5CA}"/>
                </a:ext>
              </a:extLst>
            </p:cNvPr>
            <p:cNvSpPr txBox="1">
              <a:spLocks noChangeArrowheads="1"/>
            </p:cNvSpPr>
            <p:nvPr/>
          </p:nvSpPr>
          <p:spPr bwMode="auto">
            <a:xfrm>
              <a:off x="1696042" y="2810853"/>
              <a:ext cx="5980415" cy="2862322"/>
            </a:xfrm>
            <a:prstGeom prst="rect">
              <a:avLst/>
            </a:prstGeom>
            <a:noFill/>
            <a:ln w="9525" algn="ctr">
              <a:noFill/>
              <a:miter lim="800000"/>
              <a:headEnd/>
              <a:tailEnd/>
            </a:ln>
          </p:spPr>
          <p:txBody>
            <a:bodyPr wrap="square">
              <a:spAutoFit/>
            </a:bodyPr>
            <a:lstStyle/>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各科目課程目標、</a:t>
              </a: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核心素養與學習</a:t>
              </a:r>
              <a:endParaRPr lang="en-US" altLang="zh-TW" sz="6000" b="1" kern="0" dirty="0">
                <a:latin typeface="微軟正黑體" panose="020B0604030504040204" pitchFamily="34" charset="-120"/>
                <a:ea typeface="微軟正黑體" panose="020B0604030504040204" pitchFamily="34" charset="-120"/>
              </a:endParaRP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重點</a:t>
              </a:r>
            </a:p>
          </p:txBody>
        </p:sp>
      </p:grpSp>
      <p:sp>
        <p:nvSpPr>
          <p:cNvPr id="33" name="AutoShape 27">
            <a:extLst>
              <a:ext uri="{FF2B5EF4-FFF2-40B4-BE49-F238E27FC236}">
                <a16:creationId xmlns:a16="http://schemas.microsoft.com/office/drawing/2014/main" xmlns="" id="{F07C13B6-B75C-4976-B541-45C8E980B56B}"/>
              </a:ext>
            </a:extLst>
          </p:cNvPr>
          <p:cNvSpPr>
            <a:spLocks/>
          </p:cNvSpPr>
          <p:nvPr/>
        </p:nvSpPr>
        <p:spPr bwMode="auto">
          <a:xfrm>
            <a:off x="3282886" y="5793529"/>
            <a:ext cx="84960"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34" name="AutoShape 39">
            <a:extLst>
              <a:ext uri="{FF2B5EF4-FFF2-40B4-BE49-F238E27FC236}">
                <a16:creationId xmlns:a16="http://schemas.microsoft.com/office/drawing/2014/main" xmlns="" id="{3852A8AC-6B5F-4DFF-9B42-1480E0233C85}"/>
              </a:ext>
            </a:extLst>
          </p:cNvPr>
          <p:cNvSpPr>
            <a:spLocks/>
          </p:cNvSpPr>
          <p:nvPr/>
        </p:nvSpPr>
        <p:spPr bwMode="auto">
          <a:xfrm>
            <a:off x="7322953" y="5793529"/>
            <a:ext cx="84961"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pic>
        <p:nvPicPr>
          <p:cNvPr id="35" name="圖片 34">
            <a:extLst>
              <a:ext uri="{FF2B5EF4-FFF2-40B4-BE49-F238E27FC236}">
                <a16:creationId xmlns:a16="http://schemas.microsoft.com/office/drawing/2014/main" xmlns="" id="{F98F1225-6F0A-4DD4-BDF5-28463FA14B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55025">
            <a:off x="285347" y="5293670"/>
            <a:ext cx="540000" cy="540000"/>
          </a:xfrm>
          <a:prstGeom prst="rect">
            <a:avLst/>
          </a:prstGeom>
        </p:spPr>
      </p:pic>
      <p:pic>
        <p:nvPicPr>
          <p:cNvPr id="36" name="圖片 35">
            <a:extLst>
              <a:ext uri="{FF2B5EF4-FFF2-40B4-BE49-F238E27FC236}">
                <a16:creationId xmlns:a16="http://schemas.microsoft.com/office/drawing/2014/main" xmlns="" id="{C761BD9F-6EF0-4568-9AFE-8D279556A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0544">
            <a:off x="1996323" y="5387284"/>
            <a:ext cx="720000" cy="720000"/>
          </a:xfrm>
          <a:prstGeom prst="rect">
            <a:avLst/>
          </a:prstGeom>
        </p:spPr>
      </p:pic>
      <p:pic>
        <p:nvPicPr>
          <p:cNvPr id="37" name="圖片 36">
            <a:extLst>
              <a:ext uri="{FF2B5EF4-FFF2-40B4-BE49-F238E27FC236}">
                <a16:creationId xmlns:a16="http://schemas.microsoft.com/office/drawing/2014/main" xmlns="" id="{590A36C2-AD0F-4605-9BB6-CE64DE8FD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486" y="5268563"/>
            <a:ext cx="540000" cy="540000"/>
          </a:xfrm>
          <a:prstGeom prst="rect">
            <a:avLst/>
          </a:prstGeom>
        </p:spPr>
      </p:pic>
      <p:pic>
        <p:nvPicPr>
          <p:cNvPr id="38" name="圖片 37">
            <a:extLst>
              <a:ext uri="{FF2B5EF4-FFF2-40B4-BE49-F238E27FC236}">
                <a16:creationId xmlns:a16="http://schemas.microsoft.com/office/drawing/2014/main" xmlns="" id="{E4E362C3-A557-4645-A010-4E76A09D0E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290" y="5435656"/>
            <a:ext cx="537396" cy="537396"/>
          </a:xfrm>
          <a:prstGeom prst="rect">
            <a:avLst/>
          </a:prstGeom>
        </p:spPr>
      </p:pic>
      <p:pic>
        <p:nvPicPr>
          <p:cNvPr id="39" name="圖片 38">
            <a:extLst>
              <a:ext uri="{FF2B5EF4-FFF2-40B4-BE49-F238E27FC236}">
                <a16:creationId xmlns:a16="http://schemas.microsoft.com/office/drawing/2014/main" xmlns="" id="{B3EC35AB-39DB-4B6D-81FD-C2620F9AD2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1886" y="5655937"/>
            <a:ext cx="360000" cy="360000"/>
          </a:xfrm>
          <a:prstGeom prst="rect">
            <a:avLst/>
          </a:prstGeom>
        </p:spPr>
      </p:pic>
      <p:pic>
        <p:nvPicPr>
          <p:cNvPr id="40" name="圖片 39">
            <a:extLst>
              <a:ext uri="{FF2B5EF4-FFF2-40B4-BE49-F238E27FC236}">
                <a16:creationId xmlns:a16="http://schemas.microsoft.com/office/drawing/2014/main" xmlns="" id="{CA80F28B-1ACC-4287-98A1-39D4037674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4223277" y="5520948"/>
            <a:ext cx="492543" cy="540000"/>
          </a:xfrm>
          <a:prstGeom prst="rect">
            <a:avLst/>
          </a:prstGeom>
        </p:spPr>
      </p:pic>
      <p:pic>
        <p:nvPicPr>
          <p:cNvPr id="41" name="圖片 40">
            <a:extLst>
              <a:ext uri="{FF2B5EF4-FFF2-40B4-BE49-F238E27FC236}">
                <a16:creationId xmlns:a16="http://schemas.microsoft.com/office/drawing/2014/main" xmlns="" id="{89FD26ED-053E-418E-89F6-7FA1E0E309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080544">
            <a:off x="6024538" y="5385488"/>
            <a:ext cx="720000" cy="656724"/>
          </a:xfrm>
          <a:prstGeom prst="rect">
            <a:avLst/>
          </a:prstGeom>
        </p:spPr>
      </p:pic>
      <p:pic>
        <p:nvPicPr>
          <p:cNvPr id="42" name="圖片 41">
            <a:extLst>
              <a:ext uri="{FF2B5EF4-FFF2-40B4-BE49-F238E27FC236}">
                <a16:creationId xmlns:a16="http://schemas.microsoft.com/office/drawing/2014/main" xmlns="" id="{4852AAC8-42C3-433A-BE6F-C3A15CAD4A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73165" y="5169462"/>
            <a:ext cx="649672" cy="649672"/>
          </a:xfrm>
          <a:prstGeom prst="rect">
            <a:avLst/>
          </a:prstGeom>
        </p:spPr>
      </p:pic>
      <p:pic>
        <p:nvPicPr>
          <p:cNvPr id="43" name="圖片 42">
            <a:extLst>
              <a:ext uri="{FF2B5EF4-FFF2-40B4-BE49-F238E27FC236}">
                <a16:creationId xmlns:a16="http://schemas.microsoft.com/office/drawing/2014/main" xmlns="" id="{C5C08CD3-9749-47B1-B50C-C82825303A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84038" y="5608215"/>
            <a:ext cx="360000" cy="328362"/>
          </a:xfrm>
          <a:prstGeom prst="rect">
            <a:avLst/>
          </a:prstGeom>
        </p:spPr>
      </p:pic>
      <p:pic>
        <p:nvPicPr>
          <p:cNvPr id="44" name="圖片 43">
            <a:extLst>
              <a:ext uri="{FF2B5EF4-FFF2-40B4-BE49-F238E27FC236}">
                <a16:creationId xmlns:a16="http://schemas.microsoft.com/office/drawing/2014/main" xmlns="" id="{4ABE869D-C9B1-41C7-A9E7-7B7DE737141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93634" y="5651100"/>
            <a:ext cx="360000" cy="328362"/>
          </a:xfrm>
          <a:prstGeom prst="rect">
            <a:avLst/>
          </a:prstGeom>
        </p:spPr>
      </p:pic>
      <p:pic>
        <p:nvPicPr>
          <p:cNvPr id="45" name="圖片 44">
            <a:extLst>
              <a:ext uri="{FF2B5EF4-FFF2-40B4-BE49-F238E27FC236}">
                <a16:creationId xmlns:a16="http://schemas.microsoft.com/office/drawing/2014/main" xmlns="" id="{4FF5B4C3-0830-4E46-8E6B-484A7CB3BC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8357790" y="5517610"/>
            <a:ext cx="492543" cy="540000"/>
          </a:xfrm>
          <a:prstGeom prst="rect">
            <a:avLst/>
          </a:prstGeom>
        </p:spPr>
      </p:pic>
      <p:pic>
        <p:nvPicPr>
          <p:cNvPr id="46" name="圖片 45">
            <a:extLst>
              <a:ext uri="{FF2B5EF4-FFF2-40B4-BE49-F238E27FC236}">
                <a16:creationId xmlns:a16="http://schemas.microsoft.com/office/drawing/2014/main" xmlns="" id="{65BDF1C2-FEAC-44BC-BE71-55573DF7D47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39020" y="5284694"/>
            <a:ext cx="732811" cy="732811"/>
          </a:xfrm>
          <a:prstGeom prst="rect">
            <a:avLst/>
          </a:prstGeom>
        </p:spPr>
      </p:pic>
      <p:pic>
        <p:nvPicPr>
          <p:cNvPr id="47" name="圖片 46">
            <a:extLst>
              <a:ext uri="{FF2B5EF4-FFF2-40B4-BE49-F238E27FC236}">
                <a16:creationId xmlns:a16="http://schemas.microsoft.com/office/drawing/2014/main" xmlns="" id="{C56E6199-AC8E-45C7-A807-E9C42EDD771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44606" y="5538563"/>
            <a:ext cx="360000" cy="360000"/>
          </a:xfrm>
          <a:prstGeom prst="rect">
            <a:avLst/>
          </a:prstGeom>
        </p:spPr>
      </p:pic>
    </p:spTree>
    <p:extLst>
      <p:ext uri="{BB962C8B-B14F-4D97-AF65-F5344CB8AC3E}">
        <p14:creationId xmlns:p14="http://schemas.microsoft.com/office/powerpoint/2010/main" val="2093024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89800ED8-7324-484E-ACD3-29235EA01207}"/>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課程目標</a:t>
            </a:r>
            <a:endParaRPr lang="en-US" altLang="zh-TW" sz="4000" b="1" dirty="0">
              <a:solidFill>
                <a:prstClr val="black"/>
              </a:solidFill>
              <a:latin typeface="微軟正黑體" panose="020B0604030504040204" pitchFamily="34" charset="-120"/>
              <a:ea typeface="微軟正黑體" panose="020B0604030504040204" pitchFamily="34" charset="-120"/>
            </a:endParaRPr>
          </a:p>
        </p:txBody>
      </p:sp>
      <p:pic>
        <p:nvPicPr>
          <p:cNvPr id="9" name="圖片 8">
            <a:extLst>
              <a:ext uri="{FF2B5EF4-FFF2-40B4-BE49-F238E27FC236}">
                <a16:creationId xmlns:a16="http://schemas.microsoft.com/office/drawing/2014/main" xmlns="" id="{7259ABA7-0413-4FDB-B82C-B1213D73C2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25" y="3062738"/>
            <a:ext cx="1654454" cy="1654454"/>
          </a:xfrm>
          <a:prstGeom prst="rect">
            <a:avLst/>
          </a:prstGeom>
        </p:spPr>
      </p:pic>
      <p:grpSp>
        <p:nvGrpSpPr>
          <p:cNvPr id="2" name="群組 1">
            <a:extLst>
              <a:ext uri="{FF2B5EF4-FFF2-40B4-BE49-F238E27FC236}">
                <a16:creationId xmlns:a16="http://schemas.microsoft.com/office/drawing/2014/main" xmlns="" id="{36F55821-60DE-4AD1-9689-8F0DB7509C2A}"/>
              </a:ext>
            </a:extLst>
          </p:cNvPr>
          <p:cNvGrpSpPr/>
          <p:nvPr/>
        </p:nvGrpSpPr>
        <p:grpSpPr>
          <a:xfrm>
            <a:off x="1875970" y="1247774"/>
            <a:ext cx="7052130" cy="5546725"/>
            <a:chOff x="2091447" y="1359330"/>
            <a:chExt cx="2616614" cy="3345607"/>
          </a:xfrm>
        </p:grpSpPr>
        <p:sp>
          <p:nvSpPr>
            <p:cNvPr id="19" name="자유형 47">
              <a:extLst>
                <a:ext uri="{FF2B5EF4-FFF2-40B4-BE49-F238E27FC236}">
                  <a16:creationId xmlns:a16="http://schemas.microsoft.com/office/drawing/2014/main" xmlns="" id="{AACFAFBD-5EDE-4948-8EEA-9BFAD7F8C8EE}"/>
                </a:ext>
              </a:extLst>
            </p:cNvPr>
            <p:cNvSpPr/>
            <p:nvPr/>
          </p:nvSpPr>
          <p:spPr>
            <a:xfrm>
              <a:off x="2127335" y="1533872"/>
              <a:ext cx="2580726" cy="3171065"/>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21" name="자유형 49">
              <a:extLst>
                <a:ext uri="{FF2B5EF4-FFF2-40B4-BE49-F238E27FC236}">
                  <a16:creationId xmlns:a16="http://schemas.microsoft.com/office/drawing/2014/main" xmlns="" id="{A2CD4CEB-90BB-4D95-9A35-0EECF406FD3C}"/>
                </a:ext>
              </a:extLst>
            </p:cNvPr>
            <p:cNvSpPr/>
            <p:nvPr/>
          </p:nvSpPr>
          <p:spPr>
            <a:xfrm>
              <a:off x="2091447" y="1359330"/>
              <a:ext cx="2580726" cy="3289853"/>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2" name="자유형 50">
            <a:extLst>
              <a:ext uri="{FF2B5EF4-FFF2-40B4-BE49-F238E27FC236}">
                <a16:creationId xmlns:a16="http://schemas.microsoft.com/office/drawing/2014/main" xmlns="" id="{2A0CC25D-8ED4-4773-A412-440B5C086B15}"/>
              </a:ext>
            </a:extLst>
          </p:cNvPr>
          <p:cNvSpPr/>
          <p:nvPr/>
        </p:nvSpPr>
        <p:spPr>
          <a:xfrm rot="16200000">
            <a:off x="5133467" y="1166907"/>
            <a:ext cx="440411" cy="300073"/>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6BCBC5">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5" name="矩形 4">
            <a:extLst>
              <a:ext uri="{FF2B5EF4-FFF2-40B4-BE49-F238E27FC236}">
                <a16:creationId xmlns:a16="http://schemas.microsoft.com/office/drawing/2014/main" xmlns="" id="{97A8F07C-22B0-45CC-8386-BDE955724DD5}"/>
              </a:ext>
            </a:extLst>
          </p:cNvPr>
          <p:cNvSpPr/>
          <p:nvPr/>
        </p:nvSpPr>
        <p:spPr>
          <a:xfrm>
            <a:off x="2191657" y="1342420"/>
            <a:ext cx="6431643" cy="5386090"/>
          </a:xfrm>
          <a:prstGeom prst="rect">
            <a:avLst/>
          </a:prstGeom>
        </p:spPr>
        <p:txBody>
          <a:bodyPr wrap="square">
            <a:spAutoFit/>
          </a:bodyPr>
          <a:lstStyle/>
          <a:p>
            <a:pPr>
              <a:spcBef>
                <a:spcPts val="1200"/>
              </a:spcBef>
            </a:pPr>
            <a:r>
              <a:rPr lang="zh-TW" altLang="en-US" sz="2800" b="1" dirty="0">
                <a:latin typeface="+mj-ea"/>
                <a:ea typeface="+mj-ea"/>
              </a:rPr>
              <a:t>九大課程目標</a:t>
            </a:r>
            <a:endParaRPr lang="en-US" altLang="zh-TW" sz="2800" b="1" dirty="0">
              <a:latin typeface="+mj-ea"/>
              <a:ea typeface="+mj-ea"/>
            </a:endParaRPr>
          </a:p>
          <a:p>
            <a:pPr marL="457200" indent="-457200">
              <a:spcBef>
                <a:spcPts val="1200"/>
              </a:spcBef>
              <a:buFont typeface="+mj-lt"/>
              <a:buAutoNum type="arabicPeriod"/>
            </a:pPr>
            <a:r>
              <a:rPr lang="zh-TW" altLang="en-US" sz="2600" dirty="0">
                <a:latin typeface="+mj-ea"/>
                <a:ea typeface="+mj-ea"/>
              </a:rPr>
              <a:t>培養生活自理能力，融入家庭、學校與社區生活，表現自我決策的態度與行為，倡導個人權益並促進自我實現</a:t>
            </a:r>
            <a:r>
              <a:rPr lang="zh-TW" altLang="en-US" sz="2600" dirty="0">
                <a:latin typeface="+mj-ea"/>
              </a:rPr>
              <a:t>。</a:t>
            </a:r>
            <a:endParaRPr lang="en-US" altLang="zh-TW" sz="2600" dirty="0">
              <a:latin typeface="+mj-ea"/>
              <a:ea typeface="+mj-ea"/>
            </a:endParaRPr>
          </a:p>
          <a:p>
            <a:pPr marL="457200" indent="-457200">
              <a:spcBef>
                <a:spcPts val="1200"/>
              </a:spcBef>
              <a:buFont typeface="+mj-lt"/>
              <a:buAutoNum type="arabicPeriod"/>
            </a:pPr>
            <a:r>
              <a:rPr lang="zh-TW" altLang="en-US" sz="2600" dirty="0">
                <a:latin typeface="+mj-ea"/>
                <a:ea typeface="+mj-ea"/>
              </a:rPr>
              <a:t>培養處理情緒、壓力與提升自我的技巧，運用訊息促進多元的人際互動與解決衝突，進而參與學校、家庭和社區的各項活動</a:t>
            </a:r>
            <a:r>
              <a:rPr lang="zh-TW" altLang="en-US" sz="2600" dirty="0">
                <a:latin typeface="+mj-ea"/>
              </a:rPr>
              <a:t>。</a:t>
            </a:r>
            <a:endParaRPr lang="en-US" altLang="zh-TW" sz="2600" dirty="0">
              <a:latin typeface="+mj-ea"/>
              <a:ea typeface="+mj-ea"/>
            </a:endParaRPr>
          </a:p>
          <a:p>
            <a:pPr marL="457200" indent="-457200">
              <a:spcBef>
                <a:spcPts val="1200"/>
              </a:spcBef>
              <a:buFont typeface="+mj-lt"/>
              <a:buAutoNum type="arabicPeriod"/>
            </a:pPr>
            <a:r>
              <a:rPr lang="zh-TW" altLang="en-US" sz="2600" dirty="0">
                <a:latin typeface="+mj-ea"/>
                <a:ea typeface="+mj-ea"/>
              </a:rPr>
              <a:t>運用適當的認知與後設認知策略，掌握學習環境與工具，提升正向學習動機與態度，統整各項學習策略以提升學習成效。</a:t>
            </a:r>
            <a:endParaRPr lang="en-US" altLang="zh-TW" sz="2600" dirty="0">
              <a:latin typeface="+mj-ea"/>
              <a:ea typeface="+mj-ea"/>
            </a:endParaRPr>
          </a:p>
        </p:txBody>
      </p:sp>
    </p:spTree>
    <p:extLst>
      <p:ext uri="{BB962C8B-B14F-4D97-AF65-F5344CB8AC3E}">
        <p14:creationId xmlns:p14="http://schemas.microsoft.com/office/powerpoint/2010/main" val="1327494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xmlns="" id="{4C64BF58-D6F0-4404-AC26-9397E198C680}"/>
              </a:ext>
            </a:extLst>
          </p:cNvPr>
          <p:cNvGrpSpPr/>
          <p:nvPr/>
        </p:nvGrpSpPr>
        <p:grpSpPr>
          <a:xfrm>
            <a:off x="2227634" y="1247775"/>
            <a:ext cx="6725866" cy="5423139"/>
            <a:chOff x="4734300" y="2209246"/>
            <a:chExt cx="2726972" cy="3341872"/>
          </a:xfrm>
        </p:grpSpPr>
        <p:sp>
          <p:nvSpPr>
            <p:cNvPr id="16" name="자유형 57">
              <a:extLst>
                <a:ext uri="{FF2B5EF4-FFF2-40B4-BE49-F238E27FC236}">
                  <a16:creationId xmlns:a16="http://schemas.microsoft.com/office/drawing/2014/main" xmlns="" id="{170BE163-45F3-47B9-863D-1202876B3B90}"/>
                </a:ext>
              </a:extLst>
            </p:cNvPr>
            <p:cNvSpPr/>
            <p:nvPr/>
          </p:nvSpPr>
          <p:spPr>
            <a:xfrm>
              <a:off x="4794467" y="2647799"/>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9" name="자유형 60">
              <a:extLst>
                <a:ext uri="{FF2B5EF4-FFF2-40B4-BE49-F238E27FC236}">
                  <a16:creationId xmlns:a16="http://schemas.microsoft.com/office/drawing/2014/main" xmlns="" id="{DE2CAD55-D0ED-4B12-AF73-ED1257FBCDD9}"/>
                </a:ext>
              </a:extLst>
            </p:cNvPr>
            <p:cNvSpPr/>
            <p:nvPr/>
          </p:nvSpPr>
          <p:spPr>
            <a:xfrm>
              <a:off x="4734300" y="2209246"/>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8" name="자유형 50">
            <a:extLst>
              <a:ext uri="{FF2B5EF4-FFF2-40B4-BE49-F238E27FC236}">
                <a16:creationId xmlns:a16="http://schemas.microsoft.com/office/drawing/2014/main" xmlns="" id="{3857F9E5-816D-4042-8AE9-D52BEBB1EEF1}"/>
              </a:ext>
            </a:extLst>
          </p:cNvPr>
          <p:cNvSpPr/>
          <p:nvPr/>
        </p:nvSpPr>
        <p:spPr>
          <a:xfrm rot="16200000">
            <a:off x="5010979" y="1142033"/>
            <a:ext cx="498378" cy="310233"/>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ED7D31">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a16="http://schemas.microsoft.com/office/drawing/2014/main" xmlns="" id="{89800ED8-7324-484E-ACD3-29235EA01207}"/>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課程目標</a:t>
            </a:r>
            <a:endParaRPr lang="en-US" altLang="zh-TW" sz="4000" b="1" dirty="0">
              <a:solidFill>
                <a:prstClr val="black"/>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xmlns="" id="{97A8F07C-22B0-45CC-8386-BDE955724DD5}"/>
              </a:ext>
            </a:extLst>
          </p:cNvPr>
          <p:cNvSpPr/>
          <p:nvPr/>
        </p:nvSpPr>
        <p:spPr>
          <a:xfrm>
            <a:off x="2471778" y="1661739"/>
            <a:ext cx="6045205" cy="4801314"/>
          </a:xfrm>
          <a:prstGeom prst="rect">
            <a:avLst/>
          </a:prstGeom>
        </p:spPr>
        <p:txBody>
          <a:bodyPr wrap="square">
            <a:spAutoFit/>
          </a:bodyPr>
          <a:lstStyle/>
          <a:p>
            <a:pPr marL="514350" indent="-514350">
              <a:spcBef>
                <a:spcPts val="1200"/>
              </a:spcBef>
              <a:buFont typeface="+mj-lt"/>
              <a:buAutoNum type="arabicPeriod" startAt="4"/>
            </a:pPr>
            <a:r>
              <a:rPr lang="zh-TW" altLang="en-US" sz="2600" dirty="0">
                <a:latin typeface="+mj-ea"/>
                <a:ea typeface="+mj-ea"/>
              </a:rPr>
              <a:t>培養基本職業能力與職場調適能力，遵守職場安全衛生守則，了解身心障礙者勞動權益與就業服務，建立良好的工作觀念並提升職前準備度。</a:t>
            </a:r>
            <a:endParaRPr lang="en-US" altLang="zh-TW" sz="2600" dirty="0">
              <a:latin typeface="+mj-ea"/>
              <a:ea typeface="+mj-ea"/>
            </a:endParaRPr>
          </a:p>
          <a:p>
            <a:pPr marL="514350" indent="-514350">
              <a:spcBef>
                <a:spcPts val="1200"/>
              </a:spcBef>
              <a:buFont typeface="+mj-lt"/>
              <a:buAutoNum type="arabicPeriod" startAt="4"/>
            </a:pPr>
            <a:r>
              <a:rPr lang="zh-TW" altLang="en-US" sz="2600" dirty="0">
                <a:latin typeface="+mj-ea"/>
                <a:ea typeface="+mj-ea"/>
              </a:rPr>
              <a:t>培養理解與表達的溝通技能，以有效且流暢的溝通方式促進人際互動與社會參與。</a:t>
            </a:r>
            <a:endParaRPr lang="en-US" altLang="zh-TW" sz="2600" dirty="0">
              <a:latin typeface="+mj-ea"/>
              <a:ea typeface="+mj-ea"/>
            </a:endParaRPr>
          </a:p>
          <a:p>
            <a:pPr marL="514350" indent="-514350">
              <a:spcBef>
                <a:spcPts val="1200"/>
              </a:spcBef>
              <a:buFont typeface="+mj-lt"/>
              <a:buAutoNum type="arabicPeriod" startAt="4"/>
            </a:pPr>
            <a:r>
              <a:rPr lang="zh-TW" altLang="en-US" sz="2600" dirty="0">
                <a:latin typeface="+mj-ea"/>
                <a:ea typeface="+mj-ea"/>
              </a:rPr>
              <a:t>認識及熟練點寫摸讀注音符號、物理、化學、音樂、數學、英文等各科點字系統，並能運用於生活中及實踐公民的權利與義務。</a:t>
            </a:r>
          </a:p>
        </p:txBody>
      </p:sp>
      <p:pic>
        <p:nvPicPr>
          <p:cNvPr id="26" name="圖片 25">
            <a:extLst>
              <a:ext uri="{FF2B5EF4-FFF2-40B4-BE49-F238E27FC236}">
                <a16:creationId xmlns:a16="http://schemas.microsoft.com/office/drawing/2014/main" xmlns="" id="{D058B674-A838-4A3E-80A6-C68080A5FC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25" y="3062738"/>
            <a:ext cx="1654454" cy="1654454"/>
          </a:xfrm>
          <a:prstGeom prst="rect">
            <a:avLst/>
          </a:prstGeom>
        </p:spPr>
      </p:pic>
    </p:spTree>
    <p:extLst>
      <p:ext uri="{BB962C8B-B14F-4D97-AF65-F5344CB8AC3E}">
        <p14:creationId xmlns:p14="http://schemas.microsoft.com/office/powerpoint/2010/main" val="958691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xmlns="" id="{E3F56902-DB3B-4FCD-90B5-B0E1C2FF4B92}"/>
              </a:ext>
            </a:extLst>
          </p:cNvPr>
          <p:cNvGrpSpPr/>
          <p:nvPr/>
        </p:nvGrpSpPr>
        <p:grpSpPr>
          <a:xfrm>
            <a:off x="2013379" y="1238250"/>
            <a:ext cx="6965465" cy="5439740"/>
            <a:chOff x="8199911" y="2247562"/>
            <a:chExt cx="2580961" cy="3327429"/>
          </a:xfrm>
        </p:grpSpPr>
        <p:sp>
          <p:nvSpPr>
            <p:cNvPr id="13" name="자유형 58">
              <a:extLst>
                <a:ext uri="{FF2B5EF4-FFF2-40B4-BE49-F238E27FC236}">
                  <a16:creationId xmlns:a16="http://schemas.microsoft.com/office/drawing/2014/main" xmlns="" id="{B89F0F43-F61F-435E-AA0C-30A7A0026E3C}"/>
                </a:ext>
              </a:extLst>
            </p:cNvPr>
            <p:cNvSpPr/>
            <p:nvPr/>
          </p:nvSpPr>
          <p:spPr>
            <a:xfrm>
              <a:off x="8266272" y="2654584"/>
              <a:ext cx="2514600" cy="292040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73251"/>
                <a:gd name="connsiteX1" fmla="*/ 1765300 w 2514600"/>
                <a:gd name="connsiteY1" fmla="*/ 12700 h 2773251"/>
                <a:gd name="connsiteX2" fmla="*/ 2501900 w 2514600"/>
                <a:gd name="connsiteY2" fmla="*/ 0 h 2773251"/>
                <a:gd name="connsiteX3" fmla="*/ 2514600 w 2514600"/>
                <a:gd name="connsiteY3" fmla="*/ 876300 h 2773251"/>
                <a:gd name="connsiteX4" fmla="*/ 2482850 w 2514600"/>
                <a:gd name="connsiteY4" fmla="*/ 2773251 h 2773251"/>
                <a:gd name="connsiteX5" fmla="*/ 2082800 w 2514600"/>
                <a:gd name="connsiteY5" fmla="*/ 2768600 h 2773251"/>
                <a:gd name="connsiteX6" fmla="*/ 88900 w 2514600"/>
                <a:gd name="connsiteY6" fmla="*/ 2768600 h 2773251"/>
                <a:gd name="connsiteX7" fmla="*/ 88900 w 2514600"/>
                <a:gd name="connsiteY7" fmla="*/ 2298700 h 2773251"/>
                <a:gd name="connsiteX8" fmla="*/ 76200 w 2514600"/>
                <a:gd name="connsiteY8" fmla="*/ 1447800 h 2773251"/>
                <a:gd name="connsiteX9" fmla="*/ 88900 w 2514600"/>
                <a:gd name="connsiteY9" fmla="*/ 520700 h 2773251"/>
                <a:gd name="connsiteX10" fmla="*/ 19050 w 2514600"/>
                <a:gd name="connsiteY10" fmla="*/ 44450 h 2773251"/>
                <a:gd name="connsiteX11" fmla="*/ 0 w 2514600"/>
                <a:gd name="connsiteY11" fmla="*/ 0 h 277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73251">
                  <a:moveTo>
                    <a:pt x="0" y="0"/>
                  </a:moveTo>
                  <a:lnTo>
                    <a:pt x="1765300" y="12700"/>
                  </a:lnTo>
                  <a:lnTo>
                    <a:pt x="2501900" y="0"/>
                  </a:lnTo>
                  <a:lnTo>
                    <a:pt x="2514600" y="876300"/>
                  </a:lnTo>
                  <a:lnTo>
                    <a:pt x="2482850" y="2773251"/>
                  </a:lnTo>
                  <a:lnTo>
                    <a:pt x="2082800" y="2768600"/>
                  </a:lnTo>
                  <a:lnTo>
                    <a:pt x="88900" y="2768600"/>
                  </a:lnTo>
                  <a:lnTo>
                    <a:pt x="88900" y="2298700"/>
                  </a:lnTo>
                  <a:lnTo>
                    <a:pt x="76200" y="1447800"/>
                  </a:lnTo>
                  <a:lnTo>
                    <a:pt x="88900" y="520700"/>
                  </a:lnTo>
                  <a:lnTo>
                    <a:pt x="19050" y="44450"/>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grpSp>
          <p:nvGrpSpPr>
            <p:cNvPr id="15" name="그룹 69">
              <a:extLst>
                <a:ext uri="{FF2B5EF4-FFF2-40B4-BE49-F238E27FC236}">
                  <a16:creationId xmlns:a16="http://schemas.microsoft.com/office/drawing/2014/main" xmlns="" id="{8704FB92-F0A6-4C9B-B531-8496859DF3AE}"/>
                </a:ext>
              </a:extLst>
            </p:cNvPr>
            <p:cNvGrpSpPr/>
            <p:nvPr/>
          </p:nvGrpSpPr>
          <p:grpSpPr>
            <a:xfrm>
              <a:off x="8199911" y="2247562"/>
              <a:ext cx="2514600" cy="3251538"/>
              <a:chOff x="8320283" y="3625631"/>
              <a:chExt cx="2514600" cy="3087697"/>
            </a:xfrm>
          </p:grpSpPr>
          <p:sp>
            <p:nvSpPr>
              <p:cNvPr id="17" name="자유형 77">
                <a:extLst>
                  <a:ext uri="{FF2B5EF4-FFF2-40B4-BE49-F238E27FC236}">
                    <a16:creationId xmlns:a16="http://schemas.microsoft.com/office/drawing/2014/main" xmlns="" id="{02B9B074-3E06-4986-9F09-1BE69C443D47}"/>
                  </a:ext>
                </a:extLst>
              </p:cNvPr>
              <p:cNvSpPr/>
              <p:nvPr/>
            </p:nvSpPr>
            <p:spPr>
              <a:xfrm>
                <a:off x="8320283" y="3625631"/>
                <a:ext cx="2514600" cy="308769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68600">
                    <a:moveTo>
                      <a:pt x="0" y="0"/>
                    </a:moveTo>
                    <a:lnTo>
                      <a:pt x="1765300" y="12700"/>
                    </a:lnTo>
                    <a:lnTo>
                      <a:pt x="2501900" y="0"/>
                    </a:lnTo>
                    <a:lnTo>
                      <a:pt x="2514600" y="876300"/>
                    </a:lnTo>
                    <a:lnTo>
                      <a:pt x="2451100" y="2501900"/>
                    </a:lnTo>
                    <a:lnTo>
                      <a:pt x="2082800" y="2768600"/>
                    </a:lnTo>
                    <a:lnTo>
                      <a:pt x="88900" y="2768600"/>
                    </a:lnTo>
                    <a:lnTo>
                      <a:pt x="88900" y="2298700"/>
                    </a:lnTo>
                    <a:lnTo>
                      <a:pt x="76200" y="1447800"/>
                    </a:lnTo>
                    <a:lnTo>
                      <a:pt x="88900" y="520700"/>
                    </a:lnTo>
                    <a:lnTo>
                      <a:pt x="19050" y="44450"/>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자유형 78">
                <a:extLst>
                  <a:ext uri="{FF2B5EF4-FFF2-40B4-BE49-F238E27FC236}">
                    <a16:creationId xmlns:a16="http://schemas.microsoft.com/office/drawing/2014/main" xmlns="" id="{29543ECA-9151-4C8B-A47F-4C62BFF11296}"/>
                  </a:ext>
                </a:extLst>
              </p:cNvPr>
              <p:cNvSpPr/>
              <p:nvPr/>
            </p:nvSpPr>
            <p:spPr>
              <a:xfrm>
                <a:off x="10379044" y="6385916"/>
                <a:ext cx="387350" cy="308910"/>
              </a:xfrm>
              <a:custGeom>
                <a:avLst/>
                <a:gdLst>
                  <a:gd name="connsiteX0" fmla="*/ 0 w 374650"/>
                  <a:gd name="connsiteY0" fmla="*/ 374650 h 374650"/>
                  <a:gd name="connsiteX1" fmla="*/ 374650 w 374650"/>
                  <a:gd name="connsiteY1" fmla="*/ 133350 h 374650"/>
                  <a:gd name="connsiteX2" fmla="*/ 0 w 374650"/>
                  <a:gd name="connsiteY2" fmla="*/ 0 h 374650"/>
                  <a:gd name="connsiteX3" fmla="*/ 0 w 374650"/>
                  <a:gd name="connsiteY3" fmla="*/ 374650 h 374650"/>
                  <a:gd name="connsiteX0" fmla="*/ 0 w 374650"/>
                  <a:gd name="connsiteY0" fmla="*/ 387350 h 387350"/>
                  <a:gd name="connsiteX1" fmla="*/ 374650 w 374650"/>
                  <a:gd name="connsiteY1" fmla="*/ 133350 h 387350"/>
                  <a:gd name="connsiteX2" fmla="*/ 0 w 374650"/>
                  <a:gd name="connsiteY2" fmla="*/ 0 h 387350"/>
                  <a:gd name="connsiteX3" fmla="*/ 0 w 374650"/>
                  <a:gd name="connsiteY3" fmla="*/ 387350 h 387350"/>
                  <a:gd name="connsiteX0" fmla="*/ 50800 w 425450"/>
                  <a:gd name="connsiteY0" fmla="*/ 260350 h 260350"/>
                  <a:gd name="connsiteX1" fmla="*/ 425450 w 425450"/>
                  <a:gd name="connsiteY1" fmla="*/ 6350 h 260350"/>
                  <a:gd name="connsiteX2" fmla="*/ 0 w 425450"/>
                  <a:gd name="connsiteY2" fmla="*/ 0 h 260350"/>
                  <a:gd name="connsiteX3" fmla="*/ 50800 w 425450"/>
                  <a:gd name="connsiteY3" fmla="*/ 260350 h 260350"/>
                  <a:gd name="connsiteX0" fmla="*/ 12700 w 387350"/>
                  <a:gd name="connsiteY0" fmla="*/ 266700 h 266700"/>
                  <a:gd name="connsiteX1" fmla="*/ 387350 w 387350"/>
                  <a:gd name="connsiteY1" fmla="*/ 12700 h 266700"/>
                  <a:gd name="connsiteX2" fmla="*/ 0 w 387350"/>
                  <a:gd name="connsiteY2" fmla="*/ 0 h 266700"/>
                  <a:gd name="connsiteX3" fmla="*/ 12700 w 387350"/>
                  <a:gd name="connsiteY3" fmla="*/ 266700 h 266700"/>
                  <a:gd name="connsiteX0" fmla="*/ 19050 w 387350"/>
                  <a:gd name="connsiteY0" fmla="*/ 308910 h 308910"/>
                  <a:gd name="connsiteX1" fmla="*/ 387350 w 387350"/>
                  <a:gd name="connsiteY1" fmla="*/ 12700 h 308910"/>
                  <a:gd name="connsiteX2" fmla="*/ 0 w 387350"/>
                  <a:gd name="connsiteY2" fmla="*/ 0 h 308910"/>
                  <a:gd name="connsiteX3" fmla="*/ 19050 w 387350"/>
                  <a:gd name="connsiteY3" fmla="*/ 308910 h 308910"/>
                </a:gdLst>
                <a:ahLst/>
                <a:cxnLst>
                  <a:cxn ang="0">
                    <a:pos x="connsiteX0" y="connsiteY0"/>
                  </a:cxn>
                  <a:cxn ang="0">
                    <a:pos x="connsiteX1" y="connsiteY1"/>
                  </a:cxn>
                  <a:cxn ang="0">
                    <a:pos x="connsiteX2" y="connsiteY2"/>
                  </a:cxn>
                  <a:cxn ang="0">
                    <a:pos x="connsiteX3" y="connsiteY3"/>
                  </a:cxn>
                </a:cxnLst>
                <a:rect l="l" t="t" r="r" b="b"/>
                <a:pathLst>
                  <a:path w="387350" h="308910">
                    <a:moveTo>
                      <a:pt x="19050" y="308910"/>
                    </a:moveTo>
                    <a:lnTo>
                      <a:pt x="387350" y="12700"/>
                    </a:lnTo>
                    <a:lnTo>
                      <a:pt x="0" y="0"/>
                    </a:lnTo>
                    <a:lnTo>
                      <a:pt x="19050" y="308910"/>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4" name="矩形 3">
            <a:extLst>
              <a:ext uri="{FF2B5EF4-FFF2-40B4-BE49-F238E27FC236}">
                <a16:creationId xmlns:a16="http://schemas.microsoft.com/office/drawing/2014/main" xmlns="" id="{89800ED8-7324-484E-ACD3-29235EA01207}"/>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課程目標</a:t>
            </a:r>
            <a:endParaRPr lang="en-US" altLang="zh-TW" sz="4000" b="1" dirty="0">
              <a:solidFill>
                <a:prstClr val="black"/>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xmlns="" id="{97A8F07C-22B0-45CC-8386-BDE955724DD5}"/>
              </a:ext>
            </a:extLst>
          </p:cNvPr>
          <p:cNvSpPr/>
          <p:nvPr/>
        </p:nvSpPr>
        <p:spPr>
          <a:xfrm>
            <a:off x="2438400" y="2146466"/>
            <a:ext cx="5994400" cy="3600986"/>
          </a:xfrm>
          <a:prstGeom prst="rect">
            <a:avLst/>
          </a:prstGeom>
        </p:spPr>
        <p:txBody>
          <a:bodyPr wrap="square">
            <a:spAutoFit/>
          </a:bodyPr>
          <a:lstStyle/>
          <a:p>
            <a:pPr marL="514350" indent="-514350">
              <a:spcBef>
                <a:spcPts val="1200"/>
              </a:spcBef>
              <a:buFont typeface="+mj-lt"/>
              <a:buAutoNum type="arabicPeriod" startAt="7"/>
            </a:pPr>
            <a:r>
              <a:rPr lang="zh-TW" altLang="en-US" sz="2600" dirty="0">
                <a:latin typeface="+mj-ea"/>
              </a:rPr>
              <a:t>運用多感官知覺提升對環境空間的認識，建構心理地圖，並活用各種定向行動技能以融入社會，參與各項活動。</a:t>
            </a:r>
            <a:endParaRPr lang="en-US" altLang="zh-TW" sz="2600" dirty="0">
              <a:latin typeface="+mj-ea"/>
            </a:endParaRPr>
          </a:p>
          <a:p>
            <a:pPr marL="514350" indent="-514350">
              <a:spcBef>
                <a:spcPts val="1200"/>
              </a:spcBef>
              <a:buFont typeface="+mj-lt"/>
              <a:buAutoNum type="arabicPeriod" startAt="7"/>
            </a:pPr>
            <a:r>
              <a:rPr lang="zh-TW" altLang="en-US" sz="2600" dirty="0">
                <a:latin typeface="+mj-ea"/>
              </a:rPr>
              <a:t>培養並運用功能性動作技能，促進日常生活參與、預防疾病及次發問題。</a:t>
            </a:r>
            <a:endParaRPr lang="en-US" altLang="zh-TW" sz="2600" dirty="0">
              <a:latin typeface="+mj-ea"/>
            </a:endParaRPr>
          </a:p>
          <a:p>
            <a:pPr marL="514350" indent="-514350">
              <a:spcBef>
                <a:spcPts val="1200"/>
              </a:spcBef>
              <a:buFont typeface="+mj-lt"/>
              <a:buAutoNum type="arabicPeriod" startAt="7"/>
            </a:pPr>
            <a:r>
              <a:rPr lang="zh-TW" altLang="en-US" sz="2600" dirty="0">
                <a:latin typeface="+mj-ea"/>
              </a:rPr>
              <a:t>應用輔助科技提升獨立生活能力，增進自主學習、活動參與及社會適應，追求優質生活品質。</a:t>
            </a:r>
          </a:p>
        </p:txBody>
      </p:sp>
      <p:pic>
        <p:nvPicPr>
          <p:cNvPr id="19" name="圖片 18">
            <a:extLst>
              <a:ext uri="{FF2B5EF4-FFF2-40B4-BE49-F238E27FC236}">
                <a16:creationId xmlns:a16="http://schemas.microsoft.com/office/drawing/2014/main" xmlns="" id="{7710AA72-8363-4AE7-B096-9CCB0095F1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25" y="3062738"/>
            <a:ext cx="1654454" cy="1654454"/>
          </a:xfrm>
          <a:prstGeom prst="rect">
            <a:avLst/>
          </a:prstGeom>
        </p:spPr>
      </p:pic>
      <p:sp>
        <p:nvSpPr>
          <p:cNvPr id="20" name="자유형 50">
            <a:extLst>
              <a:ext uri="{FF2B5EF4-FFF2-40B4-BE49-F238E27FC236}">
                <a16:creationId xmlns:a16="http://schemas.microsoft.com/office/drawing/2014/main" xmlns="" id="{6E850699-E7F6-4593-82B9-BF542CDD10E6}"/>
              </a:ext>
            </a:extLst>
          </p:cNvPr>
          <p:cNvSpPr/>
          <p:nvPr/>
        </p:nvSpPr>
        <p:spPr>
          <a:xfrm rot="16200000">
            <a:off x="5132786" y="1164804"/>
            <a:ext cx="547557" cy="264740"/>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C000">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Tree>
    <p:extLst>
      <p:ext uri="{BB962C8B-B14F-4D97-AF65-F5344CB8AC3E}">
        <p14:creationId xmlns:p14="http://schemas.microsoft.com/office/powerpoint/2010/main" val="1133556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xmlns="" id="{8208D468-C00A-4335-86DD-EDB97BA2F554}"/>
              </a:ext>
            </a:extLst>
          </p:cNvPr>
          <p:cNvGraphicFramePr>
            <a:graphicFrameLocks noGrp="1"/>
          </p:cNvGraphicFramePr>
          <p:nvPr>
            <p:extLst>
              <p:ext uri="{D42A27DB-BD31-4B8C-83A1-F6EECF244321}">
                <p14:modId xmlns:p14="http://schemas.microsoft.com/office/powerpoint/2010/main" val="2965309780"/>
              </p:ext>
            </p:extLst>
          </p:nvPr>
        </p:nvGraphicFramePr>
        <p:xfrm>
          <a:off x="238125" y="190500"/>
          <a:ext cx="8667750" cy="6477000"/>
        </p:xfrm>
        <a:graphic>
          <a:graphicData uri="http://schemas.openxmlformats.org/drawingml/2006/table">
            <a:tbl>
              <a:tblPr firstRow="1" bandRow="1">
                <a:tableStyleId>{5C22544A-7EE6-4342-B048-85BDC9FD1C3A}</a:tableStyleId>
              </a:tblPr>
              <a:tblGrid>
                <a:gridCol w="8667750">
                  <a:extLst>
                    <a:ext uri="{9D8B030D-6E8A-4147-A177-3AD203B41FA5}">
                      <a16:colId xmlns:a16="http://schemas.microsoft.com/office/drawing/2014/main" xmlns="" val="2968809107"/>
                    </a:ext>
                  </a:extLst>
                </a:gridCol>
              </a:tblGrid>
              <a:tr h="775557">
                <a:tc>
                  <a:txBody>
                    <a:bodyPr/>
                    <a:lstStyle/>
                    <a:p>
                      <a:endParaRPr lang="zh-TW" alt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7E579"/>
                    </a:solidFill>
                  </a:tcPr>
                </a:tc>
                <a:extLst>
                  <a:ext uri="{0D108BD9-81ED-4DB2-BD59-A6C34878D82A}">
                    <a16:rowId xmlns:a16="http://schemas.microsoft.com/office/drawing/2014/main" xmlns="" val="2769663917"/>
                  </a:ext>
                </a:extLst>
              </a:tr>
              <a:tr h="5701443">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878427323"/>
                  </a:ext>
                </a:extLst>
              </a:tr>
            </a:tbl>
          </a:graphicData>
        </a:graphic>
      </p:graphicFrame>
      <p:sp>
        <p:nvSpPr>
          <p:cNvPr id="4" name="標題 1">
            <a:extLst>
              <a:ext uri="{FF2B5EF4-FFF2-40B4-BE49-F238E27FC236}">
                <a16:creationId xmlns:a16="http://schemas.microsoft.com/office/drawing/2014/main" xmlns="" id="{7DF64C89-DCF2-4001-ABF2-47874E48E4CE}"/>
              </a:ext>
            </a:extLst>
          </p:cNvPr>
          <p:cNvSpPr txBox="1">
            <a:spLocks/>
          </p:cNvSpPr>
          <p:nvPr/>
        </p:nvSpPr>
        <p:spPr>
          <a:xfrm>
            <a:off x="1717675" y="270597"/>
            <a:ext cx="5708650" cy="635000"/>
          </a:xfrm>
          <a:prstGeom prst="rect">
            <a:avLst/>
          </a:prstGeom>
        </p:spPr>
        <p:txBody>
          <a:bodyPr anchor="ctr"/>
          <a:lstStyle/>
          <a:p>
            <a:pPr algn="ctr" eaLnBrk="1" fontAlgn="auto" hangingPunct="1">
              <a:spcAft>
                <a:spcPts val="0"/>
              </a:spcAft>
              <a:defRPr/>
            </a:pPr>
            <a:r>
              <a:rPr lang="zh-TW" altLang="en-US" sz="4000" b="1" dirty="0">
                <a:latin typeface="微軟正黑體" panose="020B0604030504040204" pitchFamily="34" charset="-120"/>
                <a:ea typeface="微軟正黑體" panose="020B0604030504040204" pitchFamily="34" charset="-120"/>
                <a:cs typeface="+mj-cs"/>
              </a:rPr>
              <a:t>簡報綱要</a:t>
            </a:r>
          </a:p>
        </p:txBody>
      </p:sp>
      <p:sp>
        <p:nvSpPr>
          <p:cNvPr id="5" name="Text Box 9">
            <a:extLst>
              <a:ext uri="{FF2B5EF4-FFF2-40B4-BE49-F238E27FC236}">
                <a16:creationId xmlns:a16="http://schemas.microsoft.com/office/drawing/2014/main" xmlns="" id="{242545C8-9C56-4D1E-9399-E597EFDCBE82}"/>
              </a:ext>
            </a:extLst>
          </p:cNvPr>
          <p:cNvSpPr txBox="1">
            <a:spLocks noChangeArrowheads="1"/>
          </p:cNvSpPr>
          <p:nvPr/>
        </p:nvSpPr>
        <p:spPr bwMode="auto">
          <a:xfrm>
            <a:off x="2057399" y="2739870"/>
            <a:ext cx="6743088" cy="523220"/>
          </a:xfrm>
          <a:prstGeom prst="rect">
            <a:avLst/>
          </a:prstGeom>
          <a:noFill/>
          <a:ln w="9525" algn="ctr">
            <a:noFill/>
            <a:miter lim="800000"/>
            <a:headEnd/>
            <a:tailEnd/>
          </a:ln>
        </p:spPr>
        <p:txBody>
          <a:bodyPr wrap="square">
            <a:spAutoFit/>
          </a:bodyPr>
          <a:lstStyle/>
          <a:p>
            <a:pPr algn="ctr"/>
            <a:r>
              <a:rPr lang="zh-TW" altLang="en-US" sz="2800" b="1" kern="0" dirty="0">
                <a:latin typeface="微軟正黑體" panose="020B0604030504040204" pitchFamily="34" charset="-120"/>
                <a:ea typeface="微軟正黑體" panose="020B0604030504040204" pitchFamily="34" charset="-120"/>
              </a:rPr>
              <a:t>身障特需領綱基本理念</a:t>
            </a:r>
            <a:endParaRPr lang="en-US" altLang="zh-CN" sz="2800" b="1" kern="0" dirty="0">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xmlns="" id="{954C3A42-8DEC-43FA-8AC8-C6ABBB5A33D7}"/>
              </a:ext>
            </a:extLst>
          </p:cNvPr>
          <p:cNvSpPr/>
          <p:nvPr/>
        </p:nvSpPr>
        <p:spPr>
          <a:xfrm>
            <a:off x="1993107" y="3891332"/>
            <a:ext cx="6743088" cy="830997"/>
          </a:xfrm>
          <a:prstGeom prst="rect">
            <a:avLst/>
          </a:prstGeom>
        </p:spPr>
        <p:txBody>
          <a:bodyPr wrap="square">
            <a:spAutoFit/>
          </a:bodyPr>
          <a:lstStyle/>
          <a:p>
            <a:pPr algn="ctr" fontAlgn="auto">
              <a:spcBef>
                <a:spcPts val="0"/>
              </a:spcBef>
              <a:spcAft>
                <a:spcPts val="0"/>
              </a:spcAft>
              <a:defRPr/>
            </a:pPr>
            <a:r>
              <a:rPr lang="zh-TW" altLang="en-US" sz="2400" b="1" kern="0" dirty="0">
                <a:latin typeface="微軟正黑體" panose="020B0604030504040204" pitchFamily="34" charset="-120"/>
                <a:ea typeface="微軟正黑體" panose="020B0604030504040204" pitchFamily="34" charset="-120"/>
              </a:rPr>
              <a:t>身障特需領綱課程目標、核心素養具體內涵</a:t>
            </a:r>
            <a:endParaRPr lang="en-US" altLang="zh-TW" sz="2400" b="1" kern="0"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lang="zh-TW" altLang="en-US" sz="2400" b="1" kern="0" dirty="0">
                <a:latin typeface="微軟正黑體" panose="020B0604030504040204" pitchFamily="34" charset="-120"/>
                <a:ea typeface="微軟正黑體" panose="020B0604030504040204" pitchFamily="34" charset="-120"/>
              </a:rPr>
              <a:t>與學習重點</a:t>
            </a:r>
            <a:endParaRPr lang="en-US" altLang="zh-CN" sz="2400" b="1" kern="0" dirty="0">
              <a:latin typeface="微軟正黑體" panose="020B0604030504040204" pitchFamily="34" charset="-120"/>
              <a:ea typeface="微軟正黑體" panose="020B0604030504040204" pitchFamily="34" charset="-120"/>
            </a:endParaRPr>
          </a:p>
        </p:txBody>
      </p:sp>
      <p:sp>
        <p:nvSpPr>
          <p:cNvPr id="8" name="Text Box 9">
            <a:extLst>
              <a:ext uri="{FF2B5EF4-FFF2-40B4-BE49-F238E27FC236}">
                <a16:creationId xmlns:a16="http://schemas.microsoft.com/office/drawing/2014/main" xmlns="" id="{DCCD2BAA-8CDB-4FA9-BC8A-3E078B7F676F}"/>
              </a:ext>
            </a:extLst>
          </p:cNvPr>
          <p:cNvSpPr txBox="1">
            <a:spLocks noChangeArrowheads="1"/>
          </p:cNvSpPr>
          <p:nvPr/>
        </p:nvSpPr>
        <p:spPr bwMode="auto">
          <a:xfrm>
            <a:off x="1928814" y="1432513"/>
            <a:ext cx="6871674" cy="461665"/>
          </a:xfrm>
          <a:prstGeom prst="rect">
            <a:avLst/>
          </a:prstGeom>
          <a:noFill/>
          <a:ln w="9525" algn="ctr">
            <a:noFill/>
            <a:miter lim="800000"/>
            <a:headEnd/>
            <a:tailEnd/>
          </a:ln>
        </p:spPr>
        <p:txBody>
          <a:bodyPr wrap="square">
            <a:spAutoFit/>
          </a:bodyPr>
          <a:lstStyle/>
          <a:p>
            <a:pPr indent="182563" fontAlgn="auto">
              <a:spcBef>
                <a:spcPts val="0"/>
              </a:spcBef>
              <a:spcAft>
                <a:spcPts val="0"/>
              </a:spcAft>
              <a:defRPr/>
            </a:pPr>
            <a:r>
              <a:rPr lang="zh-TW" altLang="en-US" sz="2400" b="1" kern="0" dirty="0">
                <a:latin typeface="微軟正黑體" panose="020B0604030504040204" pitchFamily="34" charset="-120"/>
                <a:ea typeface="微軟正黑體" panose="020B0604030504040204" pitchFamily="34" charset="-120"/>
              </a:rPr>
              <a:t>特殊需求領域課程在十二年國教課綱總綱的定位</a:t>
            </a:r>
            <a:endParaRPr lang="en-US" altLang="zh-CN" sz="2400" b="1" kern="0" dirty="0">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xmlns="" id="{9E23B6CE-4BDA-410B-8919-7E5085E6A205}"/>
              </a:ext>
            </a:extLst>
          </p:cNvPr>
          <p:cNvSpPr/>
          <p:nvPr/>
        </p:nvSpPr>
        <p:spPr>
          <a:xfrm>
            <a:off x="2014042" y="5254702"/>
            <a:ext cx="6786445" cy="523220"/>
          </a:xfrm>
          <a:prstGeom prst="rect">
            <a:avLst/>
          </a:prstGeom>
        </p:spPr>
        <p:txBody>
          <a:bodyPr wrap="square">
            <a:spAutoFit/>
          </a:bodyPr>
          <a:lstStyle/>
          <a:p>
            <a:pPr algn="ctr" fontAlgn="auto">
              <a:spcBef>
                <a:spcPts val="0"/>
              </a:spcBef>
              <a:spcAft>
                <a:spcPts val="0"/>
              </a:spcAft>
              <a:defRPr/>
            </a:pPr>
            <a:r>
              <a:rPr lang="zh-TW" altLang="en-US" sz="2800" b="1" kern="0" dirty="0">
                <a:latin typeface="微軟正黑體" panose="020B0604030504040204" pitchFamily="34" charset="-120"/>
                <a:ea typeface="微軟正黑體" panose="020B0604030504040204" pitchFamily="34" charset="-120"/>
              </a:rPr>
              <a:t>身障特需領綱實施要點</a:t>
            </a:r>
            <a:endParaRPr lang="en-US" altLang="zh-CN" sz="2800" b="1" kern="0" dirty="0">
              <a:latin typeface="微軟正黑體" panose="020B0604030504040204" pitchFamily="34" charset="-120"/>
              <a:ea typeface="微軟正黑體" panose="020B0604030504040204" pitchFamily="34" charset="-120"/>
            </a:endParaRPr>
          </a:p>
        </p:txBody>
      </p:sp>
      <p:sp>
        <p:nvSpPr>
          <p:cNvPr id="13" name="矩形: 圓角 12">
            <a:extLst>
              <a:ext uri="{FF2B5EF4-FFF2-40B4-BE49-F238E27FC236}">
                <a16:creationId xmlns:a16="http://schemas.microsoft.com/office/drawing/2014/main" xmlns="" id="{AD42D619-52C1-4810-AFF5-C80DB3F98296}"/>
              </a:ext>
            </a:extLst>
          </p:cNvPr>
          <p:cNvSpPr/>
          <p:nvPr/>
        </p:nvSpPr>
        <p:spPr>
          <a:xfrm>
            <a:off x="343513" y="1135742"/>
            <a:ext cx="8456974" cy="11167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xmlns="" id="{DA309C49-2CD7-4732-B3ED-1511000E38D7}"/>
              </a:ext>
            </a:extLst>
          </p:cNvPr>
          <p:cNvSpPr/>
          <p:nvPr/>
        </p:nvSpPr>
        <p:spPr>
          <a:xfrm>
            <a:off x="343513" y="2409805"/>
            <a:ext cx="8456974" cy="11167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xmlns="" id="{835CF51F-3093-4C38-8ACB-395691E01089}"/>
              </a:ext>
            </a:extLst>
          </p:cNvPr>
          <p:cNvSpPr/>
          <p:nvPr/>
        </p:nvSpPr>
        <p:spPr>
          <a:xfrm>
            <a:off x="343513" y="3698382"/>
            <a:ext cx="8456974" cy="11167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xmlns="" id="{FD2818BB-ECB9-483A-A49A-7CBC4AB48594}"/>
              </a:ext>
            </a:extLst>
          </p:cNvPr>
          <p:cNvSpPr/>
          <p:nvPr/>
        </p:nvSpPr>
        <p:spPr>
          <a:xfrm>
            <a:off x="343513" y="4957932"/>
            <a:ext cx="8456974" cy="11167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化同側角落 17">
            <a:extLst>
              <a:ext uri="{FF2B5EF4-FFF2-40B4-BE49-F238E27FC236}">
                <a16:creationId xmlns:a16="http://schemas.microsoft.com/office/drawing/2014/main" xmlns="" id="{FC380A2B-0DDA-4B6F-B79F-47E68F221685}"/>
              </a:ext>
            </a:extLst>
          </p:cNvPr>
          <p:cNvSpPr/>
          <p:nvPr/>
        </p:nvSpPr>
        <p:spPr>
          <a:xfrm rot="16200000">
            <a:off x="642075" y="837180"/>
            <a:ext cx="1116764" cy="1713887"/>
          </a:xfrm>
          <a:prstGeom prst="round2SameRect">
            <a:avLst>
              <a:gd name="adj1" fmla="val 17416"/>
              <a:gd name="adj2" fmla="val 0"/>
            </a:avLst>
          </a:prstGeom>
          <a:solidFill>
            <a:srgbClr val="6BCBC5"/>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文字方塊 19">
            <a:extLst>
              <a:ext uri="{FF2B5EF4-FFF2-40B4-BE49-F238E27FC236}">
                <a16:creationId xmlns:a16="http://schemas.microsoft.com/office/drawing/2014/main" xmlns="" id="{8F1A21EA-A433-459C-B6AA-D0C9B860FFBE}"/>
              </a:ext>
            </a:extLst>
          </p:cNvPr>
          <p:cNvSpPr txBox="1"/>
          <p:nvPr/>
        </p:nvSpPr>
        <p:spPr>
          <a:xfrm>
            <a:off x="393086" y="1432513"/>
            <a:ext cx="1620957" cy="523220"/>
          </a:xfrm>
          <a:prstGeom prst="rect">
            <a:avLst/>
          </a:prstGeom>
          <a:noFill/>
        </p:spPr>
        <p:txBody>
          <a:bodyPr wrap="non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第一部分</a:t>
            </a:r>
          </a:p>
        </p:txBody>
      </p:sp>
      <p:sp>
        <p:nvSpPr>
          <p:cNvPr id="22" name="矩形: 圓角化同側角落 21">
            <a:extLst>
              <a:ext uri="{FF2B5EF4-FFF2-40B4-BE49-F238E27FC236}">
                <a16:creationId xmlns:a16="http://schemas.microsoft.com/office/drawing/2014/main" xmlns="" id="{EE6C4D59-673F-4901-A9C9-91F99F93A041}"/>
              </a:ext>
            </a:extLst>
          </p:cNvPr>
          <p:cNvSpPr/>
          <p:nvPr/>
        </p:nvSpPr>
        <p:spPr>
          <a:xfrm rot="16200000">
            <a:off x="642074" y="3399080"/>
            <a:ext cx="1116764" cy="1713887"/>
          </a:xfrm>
          <a:prstGeom prst="round2SameRect">
            <a:avLst>
              <a:gd name="adj1" fmla="val 17416"/>
              <a:gd name="adj2" fmla="val 0"/>
            </a:avLst>
          </a:prstGeom>
          <a:solidFill>
            <a:srgbClr val="FFC0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矩形: 圓角化同側角落 22">
            <a:extLst>
              <a:ext uri="{FF2B5EF4-FFF2-40B4-BE49-F238E27FC236}">
                <a16:creationId xmlns:a16="http://schemas.microsoft.com/office/drawing/2014/main" xmlns="" id="{6EC8F75B-BF5A-4D44-951C-3DD0226F1376}"/>
              </a:ext>
            </a:extLst>
          </p:cNvPr>
          <p:cNvSpPr/>
          <p:nvPr/>
        </p:nvSpPr>
        <p:spPr>
          <a:xfrm rot="16200000">
            <a:off x="642074" y="2112144"/>
            <a:ext cx="1116764" cy="1713887"/>
          </a:xfrm>
          <a:prstGeom prst="round2SameRect">
            <a:avLst>
              <a:gd name="adj1" fmla="val 17416"/>
              <a:gd name="adj2" fmla="val 0"/>
            </a:avLst>
          </a:prstGeom>
          <a:solidFill>
            <a:srgbClr val="ED7D31">
              <a:alpha val="90000"/>
            </a:srgb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4" name="矩形: 圓角化同側角落 23">
            <a:extLst>
              <a:ext uri="{FF2B5EF4-FFF2-40B4-BE49-F238E27FC236}">
                <a16:creationId xmlns:a16="http://schemas.microsoft.com/office/drawing/2014/main" xmlns="" id="{88F902AB-8185-4421-B9EB-B9D7407FF397}"/>
              </a:ext>
            </a:extLst>
          </p:cNvPr>
          <p:cNvSpPr/>
          <p:nvPr/>
        </p:nvSpPr>
        <p:spPr>
          <a:xfrm rot="16200000">
            <a:off x="642073" y="4659369"/>
            <a:ext cx="1116764" cy="1713887"/>
          </a:xfrm>
          <a:prstGeom prst="round2SameRect">
            <a:avLst>
              <a:gd name="adj1" fmla="val 17416"/>
              <a:gd name="adj2" fmla="val 0"/>
            </a:avLst>
          </a:prstGeom>
          <a:solidFill>
            <a:srgbClr val="6DBD37">
              <a:alpha val="90000"/>
            </a:srgb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文字方塊 24">
            <a:extLst>
              <a:ext uri="{FF2B5EF4-FFF2-40B4-BE49-F238E27FC236}">
                <a16:creationId xmlns:a16="http://schemas.microsoft.com/office/drawing/2014/main" xmlns="" id="{D1726AEA-FE4E-4BDE-BAD3-589860BD9A3B}"/>
              </a:ext>
            </a:extLst>
          </p:cNvPr>
          <p:cNvSpPr txBox="1"/>
          <p:nvPr/>
        </p:nvSpPr>
        <p:spPr>
          <a:xfrm>
            <a:off x="393086" y="2706576"/>
            <a:ext cx="1620957" cy="523220"/>
          </a:xfrm>
          <a:prstGeom prst="rect">
            <a:avLst/>
          </a:prstGeom>
          <a:noFill/>
        </p:spPr>
        <p:txBody>
          <a:bodyPr wrap="non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第二部分</a:t>
            </a:r>
          </a:p>
        </p:txBody>
      </p:sp>
      <p:sp>
        <p:nvSpPr>
          <p:cNvPr id="26" name="文字方塊 25">
            <a:extLst>
              <a:ext uri="{FF2B5EF4-FFF2-40B4-BE49-F238E27FC236}">
                <a16:creationId xmlns:a16="http://schemas.microsoft.com/office/drawing/2014/main" xmlns="" id="{9B71B3ED-E1B7-462B-964B-928C1D53514F}"/>
              </a:ext>
            </a:extLst>
          </p:cNvPr>
          <p:cNvSpPr txBox="1"/>
          <p:nvPr/>
        </p:nvSpPr>
        <p:spPr>
          <a:xfrm>
            <a:off x="393086" y="3995153"/>
            <a:ext cx="1620957" cy="523220"/>
          </a:xfrm>
          <a:prstGeom prst="rect">
            <a:avLst/>
          </a:prstGeom>
          <a:noFill/>
        </p:spPr>
        <p:txBody>
          <a:bodyPr wrap="non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第三部分</a:t>
            </a:r>
          </a:p>
        </p:txBody>
      </p:sp>
      <p:sp>
        <p:nvSpPr>
          <p:cNvPr id="27" name="文字方塊 26">
            <a:extLst>
              <a:ext uri="{FF2B5EF4-FFF2-40B4-BE49-F238E27FC236}">
                <a16:creationId xmlns:a16="http://schemas.microsoft.com/office/drawing/2014/main" xmlns="" id="{A6FE033E-7303-4203-9304-853B9E0FF542}"/>
              </a:ext>
            </a:extLst>
          </p:cNvPr>
          <p:cNvSpPr txBox="1"/>
          <p:nvPr/>
        </p:nvSpPr>
        <p:spPr>
          <a:xfrm>
            <a:off x="393086" y="5254702"/>
            <a:ext cx="1620957" cy="523220"/>
          </a:xfrm>
          <a:prstGeom prst="rect">
            <a:avLst/>
          </a:prstGeom>
          <a:noFill/>
        </p:spPr>
        <p:txBody>
          <a:bodyPr wrap="non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第四部分</a:t>
            </a:r>
          </a:p>
        </p:txBody>
      </p:sp>
      <p:sp>
        <p:nvSpPr>
          <p:cNvPr id="3" name="矩形 2"/>
          <p:cNvSpPr/>
          <p:nvPr/>
        </p:nvSpPr>
        <p:spPr>
          <a:xfrm>
            <a:off x="337508" y="6228574"/>
            <a:ext cx="8468985" cy="384721"/>
          </a:xfrm>
          <a:prstGeom prst="rect">
            <a:avLst/>
          </a:prstGeom>
        </p:spPr>
        <p:txBody>
          <a:bodyPr wrap="none">
            <a:spAutoFit/>
          </a:bodyPr>
          <a:lstStyle/>
          <a:p>
            <a:r>
              <a:rPr lang="en-US" altLang="zh-TW" sz="1900" dirty="0">
                <a:latin typeface="新細明體"/>
                <a:ea typeface="新細明體"/>
              </a:rPr>
              <a:t>※</a:t>
            </a:r>
            <a:r>
              <a:rPr lang="zh-TW" altLang="en-US" sz="1900" dirty="0"/>
              <a:t>「身心障礙相關之特殊需求領域課程綱要」於本簡報簡稱「身障特需領綱」</a:t>
            </a:r>
          </a:p>
        </p:txBody>
      </p:sp>
    </p:spTree>
    <p:extLst>
      <p:ext uri="{BB962C8B-B14F-4D97-AF65-F5344CB8AC3E}">
        <p14:creationId xmlns:p14="http://schemas.microsoft.com/office/powerpoint/2010/main" val="3144105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a:extLst>
              <a:ext uri="{FF2B5EF4-FFF2-40B4-BE49-F238E27FC236}">
                <a16:creationId xmlns:a16="http://schemas.microsoft.com/office/drawing/2014/main" xmlns="" id="{661C6BF3-0D77-451D-B2D8-84401ED4890A}"/>
              </a:ext>
            </a:extLst>
          </p:cNvPr>
          <p:cNvGrpSpPr/>
          <p:nvPr/>
        </p:nvGrpSpPr>
        <p:grpSpPr>
          <a:xfrm>
            <a:off x="2227634" y="1247775"/>
            <a:ext cx="6725866" cy="5527675"/>
            <a:chOff x="4734300" y="2209246"/>
            <a:chExt cx="2726972" cy="3341872"/>
          </a:xfrm>
        </p:grpSpPr>
        <p:sp>
          <p:nvSpPr>
            <p:cNvPr id="29" name="자유형 57">
              <a:extLst>
                <a:ext uri="{FF2B5EF4-FFF2-40B4-BE49-F238E27FC236}">
                  <a16:creationId xmlns:a16="http://schemas.microsoft.com/office/drawing/2014/main" xmlns="" id="{20EB6BEC-FC94-4E80-8D64-43370B49CC1A}"/>
                </a:ext>
              </a:extLst>
            </p:cNvPr>
            <p:cNvSpPr/>
            <p:nvPr/>
          </p:nvSpPr>
          <p:spPr>
            <a:xfrm>
              <a:off x="4794467" y="2647799"/>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30" name="자유형 60">
              <a:extLst>
                <a:ext uri="{FF2B5EF4-FFF2-40B4-BE49-F238E27FC236}">
                  <a16:creationId xmlns:a16="http://schemas.microsoft.com/office/drawing/2014/main" xmlns="" id="{00D5F0C1-12A9-4F34-969C-413BABFC330B}"/>
                </a:ext>
              </a:extLst>
            </p:cNvPr>
            <p:cNvSpPr/>
            <p:nvPr/>
          </p:nvSpPr>
          <p:spPr>
            <a:xfrm>
              <a:off x="4734300" y="2209246"/>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1" name="자유형 50">
            <a:extLst>
              <a:ext uri="{FF2B5EF4-FFF2-40B4-BE49-F238E27FC236}">
                <a16:creationId xmlns:a16="http://schemas.microsoft.com/office/drawing/2014/main" xmlns="" id="{CE9E4445-EED1-40D3-9102-0D4FF61CFAEC}"/>
              </a:ext>
            </a:extLst>
          </p:cNvPr>
          <p:cNvSpPr/>
          <p:nvPr/>
        </p:nvSpPr>
        <p:spPr>
          <a:xfrm rot="16200000">
            <a:off x="4969209" y="1123645"/>
            <a:ext cx="653614" cy="422573"/>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CDA3">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6" name="矩形 5">
            <a:extLst>
              <a:ext uri="{FF2B5EF4-FFF2-40B4-BE49-F238E27FC236}">
                <a16:creationId xmlns:a16="http://schemas.microsoft.com/office/drawing/2014/main" xmlns="" id="{C9AA4680-F611-4BEA-A572-962E71F030FE}"/>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各科目核心素養具體內涵</a:t>
            </a:r>
            <a:endParaRPr lang="zh-TW" altLang="en-US" sz="4000" b="1" dirty="0">
              <a:solidFill>
                <a:prstClr val="black"/>
              </a:solidFill>
            </a:endParaRPr>
          </a:p>
        </p:txBody>
      </p:sp>
      <p:sp>
        <p:nvSpPr>
          <p:cNvPr id="3" name="矩形 2"/>
          <p:cNvSpPr/>
          <p:nvPr/>
        </p:nvSpPr>
        <p:spPr>
          <a:xfrm>
            <a:off x="2316535" y="1687922"/>
            <a:ext cx="6319466" cy="4678204"/>
          </a:xfrm>
          <a:prstGeom prst="rect">
            <a:avLst/>
          </a:prstGeom>
        </p:spPr>
        <p:txBody>
          <a:bodyPr wrap="square">
            <a:spAutoFit/>
          </a:bodyPr>
          <a:lstStyle/>
          <a:p>
            <a:pPr marL="457200" indent="-457200">
              <a:spcBef>
                <a:spcPts val="600"/>
              </a:spcBef>
              <a:buFont typeface="+mj-lt"/>
              <a:buAutoNum type="arabicPeriod"/>
            </a:pPr>
            <a:r>
              <a:rPr lang="zh-TW" altLang="en-US" sz="2400" dirty="0"/>
              <a:t>依循總綱</a:t>
            </a:r>
            <a:r>
              <a:rPr lang="zh-TW" altLang="en-US" sz="2400" dirty="0" smtClean="0"/>
              <a:t>三面九項核心素養，</a:t>
            </a:r>
            <a:r>
              <a:rPr lang="zh-TW" altLang="en-US" sz="2400" dirty="0"/>
              <a:t>結合本領綱基本理念與課程目標，依據各階段訂定九個科目之核心素養具體內涵。</a:t>
            </a:r>
            <a:endParaRPr lang="en-US" altLang="zh-TW" sz="2400" dirty="0"/>
          </a:p>
          <a:p>
            <a:pPr marL="457200" indent="-457200">
              <a:spcBef>
                <a:spcPts val="600"/>
              </a:spcBef>
              <a:buFont typeface="+mj-lt"/>
              <a:buAutoNum type="arabicPeriod"/>
            </a:pPr>
            <a:r>
              <a:rPr lang="zh-TW" altLang="en-US" sz="2400" dirty="0"/>
              <a:t>各科目的核心素養具體內涵並不一致。</a:t>
            </a:r>
          </a:p>
          <a:p>
            <a:pPr marL="457200" indent="-457200">
              <a:spcBef>
                <a:spcPts val="600"/>
              </a:spcBef>
              <a:buFont typeface="+mj-lt"/>
              <a:buAutoNum type="arabicPeriod"/>
            </a:pPr>
            <a:r>
              <a:rPr lang="zh-TW" altLang="en-US" sz="2400" dirty="0"/>
              <a:t>核心素養具體內涵的編碼：</a:t>
            </a:r>
            <a:endParaRPr lang="en-US" altLang="zh-TW" sz="2400" dirty="0"/>
          </a:p>
          <a:p>
            <a:pPr marL="914400" lvl="1" indent="-457200">
              <a:buFont typeface="+mj-lt"/>
              <a:buAutoNum type="arabicParenR"/>
            </a:pPr>
            <a:r>
              <a:rPr lang="zh-TW" altLang="en-US" sz="2400" dirty="0"/>
              <a:t>第</a:t>
            </a:r>
            <a:r>
              <a:rPr lang="en-US" altLang="zh-TW" sz="2400" dirty="0"/>
              <a:t>1</a:t>
            </a:r>
            <a:r>
              <a:rPr lang="zh-TW" altLang="en-US" sz="2400" dirty="0"/>
              <a:t>碼的「特」代表特殊需求領域課程，「生」代表生活管理科目，以此類推。</a:t>
            </a:r>
            <a:endParaRPr lang="en-US" altLang="zh-TW" sz="2400" dirty="0"/>
          </a:p>
          <a:p>
            <a:pPr marL="914400" lvl="1" indent="-457200">
              <a:buFont typeface="+mj-lt"/>
              <a:buAutoNum type="arabicParenR"/>
            </a:pPr>
            <a:r>
              <a:rPr lang="zh-TW" altLang="en-US" sz="2400" dirty="0"/>
              <a:t>第</a:t>
            </a:r>
            <a:r>
              <a:rPr lang="en-US" altLang="zh-TW" sz="2400" dirty="0"/>
              <a:t>2</a:t>
            </a:r>
            <a:r>
              <a:rPr lang="zh-TW" altLang="en-US" sz="2400" dirty="0"/>
              <a:t>碼代表階段，例如：「</a:t>
            </a:r>
            <a:r>
              <a:rPr lang="en-US" altLang="zh-TW" sz="2400" dirty="0"/>
              <a:t>P</a:t>
            </a:r>
            <a:r>
              <a:rPr lang="zh-TW" altLang="en-US" sz="2400" dirty="0"/>
              <a:t>」代表初階、「</a:t>
            </a:r>
            <a:r>
              <a:rPr lang="en-US" altLang="zh-TW" sz="2400" dirty="0"/>
              <a:t>A</a:t>
            </a:r>
            <a:r>
              <a:rPr lang="zh-TW" altLang="en-US" sz="2400" dirty="0"/>
              <a:t>」代表進階；「</a:t>
            </a:r>
            <a:r>
              <a:rPr lang="en-US" altLang="zh-TW" sz="2400" dirty="0"/>
              <a:t>E</a:t>
            </a:r>
            <a:r>
              <a:rPr lang="zh-TW" altLang="en-US" sz="2400" dirty="0"/>
              <a:t>」代表國民小學教育階段、「</a:t>
            </a:r>
            <a:r>
              <a:rPr lang="en-US" altLang="zh-TW" sz="2400" dirty="0"/>
              <a:t>J</a:t>
            </a:r>
            <a:r>
              <a:rPr lang="zh-TW" altLang="en-US" sz="2400" dirty="0"/>
              <a:t>」代表國民中學教育階段、「</a:t>
            </a:r>
            <a:r>
              <a:rPr lang="en-US" altLang="zh-TW" sz="2400" dirty="0"/>
              <a:t>U</a:t>
            </a:r>
            <a:r>
              <a:rPr lang="zh-TW" altLang="en-US" sz="2400" dirty="0"/>
              <a:t>」代表高級中等學校教育階段。</a:t>
            </a:r>
            <a:endParaRPr lang="en-US" altLang="zh-TW" sz="2400" dirty="0"/>
          </a:p>
          <a:p>
            <a:pPr marL="914400" lvl="1" indent="-457200">
              <a:buFont typeface="+mj-lt"/>
              <a:buAutoNum type="arabicParenR"/>
            </a:pPr>
            <a:r>
              <a:rPr lang="zh-TW" altLang="en-US" sz="2400" dirty="0"/>
              <a:t>第</a:t>
            </a:r>
            <a:r>
              <a:rPr lang="en-US" altLang="zh-TW" sz="2400" dirty="0"/>
              <a:t>3</a:t>
            </a:r>
            <a:r>
              <a:rPr lang="zh-TW" altLang="en-US" sz="2400" dirty="0"/>
              <a:t>碼為各科目之核心素養具體內涵。</a:t>
            </a:r>
          </a:p>
        </p:txBody>
      </p:sp>
      <p:pic>
        <p:nvPicPr>
          <p:cNvPr id="37" name="圖片 36" descr="一張含有 向量圖形 的圖片&#10;&#10;自動產生的描述">
            <a:extLst>
              <a:ext uri="{FF2B5EF4-FFF2-40B4-BE49-F238E27FC236}">
                <a16:creationId xmlns:a16="http://schemas.microsoft.com/office/drawing/2014/main" xmlns="" id="{7C121516-F125-4867-A320-3216E2DFA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379" y="3062738"/>
            <a:ext cx="1656000" cy="1656000"/>
          </a:xfrm>
          <a:prstGeom prst="rect">
            <a:avLst/>
          </a:prstGeom>
        </p:spPr>
      </p:pic>
    </p:spTree>
    <p:extLst>
      <p:ext uri="{BB962C8B-B14F-4D97-AF65-F5344CB8AC3E}">
        <p14:creationId xmlns:p14="http://schemas.microsoft.com/office/powerpoint/2010/main" val="1457575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C9AA4680-F611-4BEA-A572-962E71F030FE}"/>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各</a:t>
            </a:r>
            <a:r>
              <a:rPr lang="zh-TW" altLang="en-US" sz="4000" b="1" dirty="0" smtClean="0">
                <a:solidFill>
                  <a:prstClr val="black"/>
                </a:solidFill>
                <a:latin typeface="微軟正黑體" panose="020B0604030504040204" pitchFamily="34" charset="-120"/>
                <a:ea typeface="微軟正黑體" panose="020B0604030504040204" pitchFamily="34" charset="-120"/>
              </a:rPr>
              <a:t>科目對應之核心素養</a:t>
            </a:r>
            <a:endParaRPr lang="zh-TW" altLang="en-US" sz="4000" b="1" dirty="0">
              <a:solidFill>
                <a:prstClr val="black"/>
              </a:solidFill>
            </a:endParaRPr>
          </a:p>
        </p:txBody>
      </p:sp>
      <p:graphicFrame>
        <p:nvGraphicFramePr>
          <p:cNvPr id="4" name="內容版面配置區 3"/>
          <p:cNvGraphicFramePr>
            <a:graphicFrameLocks noGrp="1"/>
          </p:cNvGraphicFramePr>
          <p:nvPr>
            <p:ph idx="4294967295"/>
            <p:extLst>
              <p:ext uri="{D42A27DB-BD31-4B8C-83A1-F6EECF244321}">
                <p14:modId xmlns:p14="http://schemas.microsoft.com/office/powerpoint/2010/main" val="2188429549"/>
              </p:ext>
            </p:extLst>
          </p:nvPr>
        </p:nvGraphicFramePr>
        <p:xfrm>
          <a:off x="391887" y="1549675"/>
          <a:ext cx="8360226" cy="432816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xmlns="" val="3586838911"/>
                    </a:ext>
                  </a:extLst>
                </a:gridCol>
                <a:gridCol w="748145">
                  <a:extLst>
                    <a:ext uri="{9D8B030D-6E8A-4147-A177-3AD203B41FA5}">
                      <a16:colId xmlns:a16="http://schemas.microsoft.com/office/drawing/2014/main" xmlns="" val="3791818526"/>
                    </a:ext>
                  </a:extLst>
                </a:gridCol>
                <a:gridCol w="748145">
                  <a:extLst>
                    <a:ext uri="{9D8B030D-6E8A-4147-A177-3AD203B41FA5}">
                      <a16:colId xmlns:a16="http://schemas.microsoft.com/office/drawing/2014/main" xmlns="" val="423437738"/>
                    </a:ext>
                  </a:extLst>
                </a:gridCol>
                <a:gridCol w="748145">
                  <a:extLst>
                    <a:ext uri="{9D8B030D-6E8A-4147-A177-3AD203B41FA5}">
                      <a16:colId xmlns:a16="http://schemas.microsoft.com/office/drawing/2014/main" xmlns="" val="1841351650"/>
                    </a:ext>
                  </a:extLst>
                </a:gridCol>
                <a:gridCol w="748145">
                  <a:extLst>
                    <a:ext uri="{9D8B030D-6E8A-4147-A177-3AD203B41FA5}">
                      <a16:colId xmlns:a16="http://schemas.microsoft.com/office/drawing/2014/main" xmlns="" val="1575433402"/>
                    </a:ext>
                  </a:extLst>
                </a:gridCol>
                <a:gridCol w="748145">
                  <a:extLst>
                    <a:ext uri="{9D8B030D-6E8A-4147-A177-3AD203B41FA5}">
                      <a16:colId xmlns:a16="http://schemas.microsoft.com/office/drawing/2014/main" xmlns="" val="2368199329"/>
                    </a:ext>
                  </a:extLst>
                </a:gridCol>
                <a:gridCol w="748145">
                  <a:extLst>
                    <a:ext uri="{9D8B030D-6E8A-4147-A177-3AD203B41FA5}">
                      <a16:colId xmlns:a16="http://schemas.microsoft.com/office/drawing/2014/main" xmlns="" val="3962625911"/>
                    </a:ext>
                  </a:extLst>
                </a:gridCol>
                <a:gridCol w="748145">
                  <a:extLst>
                    <a:ext uri="{9D8B030D-6E8A-4147-A177-3AD203B41FA5}">
                      <a16:colId xmlns:a16="http://schemas.microsoft.com/office/drawing/2014/main" xmlns="" val="2261266225"/>
                    </a:ext>
                  </a:extLst>
                </a:gridCol>
                <a:gridCol w="748145">
                  <a:extLst>
                    <a:ext uri="{9D8B030D-6E8A-4147-A177-3AD203B41FA5}">
                      <a16:colId xmlns:a16="http://schemas.microsoft.com/office/drawing/2014/main" xmlns="" val="2871465699"/>
                    </a:ext>
                  </a:extLst>
                </a:gridCol>
                <a:gridCol w="921526">
                  <a:extLst>
                    <a:ext uri="{9D8B030D-6E8A-4147-A177-3AD203B41FA5}">
                      <a16:colId xmlns:a16="http://schemas.microsoft.com/office/drawing/2014/main" xmlns="" val="3773711552"/>
                    </a:ext>
                  </a:extLst>
                </a:gridCol>
                <a:gridCol w="705395">
                  <a:extLst>
                    <a:ext uri="{9D8B030D-6E8A-4147-A177-3AD203B41FA5}">
                      <a16:colId xmlns:a16="http://schemas.microsoft.com/office/drawing/2014/main" xmlns="" val="2457992935"/>
                    </a:ext>
                  </a:extLst>
                </a:gridCol>
              </a:tblGrid>
              <a:tr h="370840">
                <a:tc>
                  <a:txBody>
                    <a:bodyPr/>
                    <a:lstStyle/>
                    <a:p>
                      <a:pPr algn="ctr"/>
                      <a:r>
                        <a:rPr lang="zh-TW" altLang="en-US" dirty="0">
                          <a:solidFill>
                            <a:schemeClr val="tx1"/>
                          </a:solidFill>
                          <a:latin typeface="+mj-ea"/>
                          <a:ea typeface="+mj-ea"/>
                        </a:rPr>
                        <a:t>核心素養面向</a:t>
                      </a:r>
                    </a:p>
                  </a:txBody>
                  <a:tcPr anchor="ctr">
                    <a:solidFill>
                      <a:schemeClr val="bg2">
                        <a:lumMod val="90000"/>
                      </a:schemeClr>
                    </a:solidFill>
                  </a:tcPr>
                </a:tc>
                <a:tc>
                  <a:txBody>
                    <a:bodyPr/>
                    <a:lstStyle/>
                    <a:p>
                      <a:pPr algn="ctr"/>
                      <a:r>
                        <a:rPr lang="zh-TW" altLang="en-US" dirty="0">
                          <a:solidFill>
                            <a:schemeClr val="tx1"/>
                          </a:solidFill>
                          <a:latin typeface="+mj-ea"/>
                          <a:ea typeface="+mj-ea"/>
                        </a:rPr>
                        <a:t>核心素養項目</a:t>
                      </a:r>
                    </a:p>
                  </a:txBody>
                  <a:tcPr anchor="ctr">
                    <a:solidFill>
                      <a:schemeClr val="bg2">
                        <a:lumMod val="90000"/>
                      </a:schemeClr>
                    </a:solidFill>
                  </a:tcPr>
                </a:tc>
                <a:tc>
                  <a:txBody>
                    <a:bodyPr/>
                    <a:lstStyle/>
                    <a:p>
                      <a:pPr algn="ctr"/>
                      <a:r>
                        <a:rPr lang="zh-TW" altLang="en-US" dirty="0">
                          <a:solidFill>
                            <a:schemeClr val="tx1"/>
                          </a:solidFill>
                          <a:latin typeface="+mj-ea"/>
                          <a:ea typeface="+mj-ea"/>
                        </a:rPr>
                        <a:t>生活管理</a:t>
                      </a:r>
                    </a:p>
                  </a:txBody>
                  <a:tcPr anchor="ctr">
                    <a:solidFill>
                      <a:schemeClr val="bg2">
                        <a:lumMod val="90000"/>
                      </a:schemeClr>
                    </a:solidFill>
                  </a:tcPr>
                </a:tc>
                <a:tc>
                  <a:txBody>
                    <a:bodyPr/>
                    <a:lstStyle/>
                    <a:p>
                      <a:pPr algn="ctr"/>
                      <a:r>
                        <a:rPr lang="zh-TW" altLang="en-US" dirty="0">
                          <a:solidFill>
                            <a:schemeClr val="tx1"/>
                          </a:solidFill>
                          <a:latin typeface="+mj-ea"/>
                          <a:ea typeface="+mj-ea"/>
                        </a:rPr>
                        <a:t>社會技巧</a:t>
                      </a:r>
                    </a:p>
                  </a:txBody>
                  <a:tcPr anchor="ctr">
                    <a:solidFill>
                      <a:schemeClr val="bg2">
                        <a:lumMod val="90000"/>
                      </a:schemeClr>
                    </a:solidFill>
                  </a:tcPr>
                </a:tc>
                <a:tc>
                  <a:txBody>
                    <a:bodyPr/>
                    <a:lstStyle/>
                    <a:p>
                      <a:pPr algn="ctr"/>
                      <a:r>
                        <a:rPr lang="zh-TW" altLang="en-US" dirty="0">
                          <a:solidFill>
                            <a:schemeClr val="tx1"/>
                          </a:solidFill>
                          <a:latin typeface="+mj-ea"/>
                          <a:ea typeface="+mj-ea"/>
                        </a:rPr>
                        <a:t>學習策略</a:t>
                      </a:r>
                    </a:p>
                  </a:txBody>
                  <a:tcPr anchor="ctr">
                    <a:solidFill>
                      <a:schemeClr val="bg2">
                        <a:lumMod val="90000"/>
                      </a:schemeClr>
                    </a:solidFill>
                  </a:tcPr>
                </a:tc>
                <a:tc>
                  <a:txBody>
                    <a:bodyPr/>
                    <a:lstStyle/>
                    <a:p>
                      <a:pPr algn="ctr"/>
                      <a:r>
                        <a:rPr lang="zh-TW" altLang="en-US" dirty="0">
                          <a:solidFill>
                            <a:schemeClr val="tx1"/>
                          </a:solidFill>
                          <a:latin typeface="+mj-ea"/>
                          <a:ea typeface="+mj-ea"/>
                        </a:rPr>
                        <a:t>職業教育</a:t>
                      </a:r>
                    </a:p>
                  </a:txBody>
                  <a:tcPr anchor="ctr">
                    <a:solidFill>
                      <a:schemeClr val="bg2">
                        <a:lumMod val="90000"/>
                      </a:schemeClr>
                    </a:solidFill>
                  </a:tcPr>
                </a:tc>
                <a:tc>
                  <a:txBody>
                    <a:bodyPr/>
                    <a:lstStyle/>
                    <a:p>
                      <a:pPr algn="ctr"/>
                      <a:r>
                        <a:rPr lang="zh-TW" altLang="en-US" dirty="0">
                          <a:solidFill>
                            <a:schemeClr val="tx1"/>
                          </a:solidFill>
                          <a:latin typeface="+mj-ea"/>
                          <a:ea typeface="+mj-ea"/>
                        </a:rPr>
                        <a:t>溝通訓練</a:t>
                      </a:r>
                    </a:p>
                  </a:txBody>
                  <a:tcPr anchor="ctr">
                    <a:solidFill>
                      <a:schemeClr val="bg2">
                        <a:lumMod val="90000"/>
                      </a:schemeClr>
                    </a:solidFill>
                  </a:tcPr>
                </a:tc>
                <a:tc>
                  <a:txBody>
                    <a:bodyPr/>
                    <a:lstStyle/>
                    <a:p>
                      <a:pPr algn="ctr"/>
                      <a:r>
                        <a:rPr lang="zh-TW" altLang="en-US" dirty="0">
                          <a:solidFill>
                            <a:schemeClr val="tx1"/>
                          </a:solidFill>
                          <a:latin typeface="+mj-ea"/>
                          <a:ea typeface="+mj-ea"/>
                        </a:rPr>
                        <a:t>點字</a:t>
                      </a:r>
                    </a:p>
                  </a:txBody>
                  <a:tcPr anchor="ctr">
                    <a:solidFill>
                      <a:schemeClr val="bg2">
                        <a:lumMod val="90000"/>
                      </a:schemeClr>
                    </a:solidFill>
                  </a:tcPr>
                </a:tc>
                <a:tc>
                  <a:txBody>
                    <a:bodyPr/>
                    <a:lstStyle/>
                    <a:p>
                      <a:pPr algn="ctr"/>
                      <a:r>
                        <a:rPr lang="zh-TW" altLang="en-US" dirty="0">
                          <a:solidFill>
                            <a:schemeClr val="tx1"/>
                          </a:solidFill>
                          <a:latin typeface="+mj-ea"/>
                          <a:ea typeface="+mj-ea"/>
                        </a:rPr>
                        <a:t>定向行動</a:t>
                      </a:r>
                    </a:p>
                  </a:txBody>
                  <a:tcPr anchor="ctr">
                    <a:solidFill>
                      <a:schemeClr val="bg2">
                        <a:lumMod val="90000"/>
                      </a:schemeClr>
                    </a:solidFill>
                  </a:tcPr>
                </a:tc>
                <a:tc>
                  <a:txBody>
                    <a:bodyPr/>
                    <a:lstStyle/>
                    <a:p>
                      <a:pPr algn="ctr"/>
                      <a:r>
                        <a:rPr lang="zh-TW" altLang="en-US" dirty="0">
                          <a:solidFill>
                            <a:schemeClr val="tx1"/>
                          </a:solidFill>
                          <a:latin typeface="+mj-ea"/>
                          <a:ea typeface="+mj-ea"/>
                        </a:rPr>
                        <a:t>功能性動作</a:t>
                      </a:r>
                      <a:endParaRPr lang="en-US" altLang="zh-TW" dirty="0">
                        <a:solidFill>
                          <a:schemeClr val="tx1"/>
                        </a:solidFill>
                        <a:latin typeface="+mj-ea"/>
                        <a:ea typeface="+mj-ea"/>
                      </a:endParaRPr>
                    </a:p>
                    <a:p>
                      <a:pPr algn="ctr"/>
                      <a:r>
                        <a:rPr lang="zh-TW" altLang="en-US" dirty="0">
                          <a:solidFill>
                            <a:schemeClr val="tx1"/>
                          </a:solidFill>
                          <a:latin typeface="+mj-ea"/>
                          <a:ea typeface="+mj-ea"/>
                        </a:rPr>
                        <a:t>訓練</a:t>
                      </a:r>
                    </a:p>
                  </a:txBody>
                  <a:tcPr anchor="ctr">
                    <a:solidFill>
                      <a:schemeClr val="bg2">
                        <a:lumMod val="90000"/>
                      </a:schemeClr>
                    </a:solidFill>
                  </a:tcPr>
                </a:tc>
                <a:tc>
                  <a:txBody>
                    <a:bodyPr/>
                    <a:lstStyle/>
                    <a:p>
                      <a:pPr algn="ctr"/>
                      <a:r>
                        <a:rPr lang="zh-TW" altLang="en-US" dirty="0">
                          <a:solidFill>
                            <a:schemeClr val="tx1"/>
                          </a:solidFill>
                          <a:latin typeface="+mj-ea"/>
                          <a:ea typeface="+mj-ea"/>
                        </a:rPr>
                        <a:t>輔助科技應用</a:t>
                      </a:r>
                    </a:p>
                  </a:txBody>
                  <a:tcPr anchor="ctr">
                    <a:solidFill>
                      <a:schemeClr val="bg2">
                        <a:lumMod val="90000"/>
                      </a:schemeClr>
                    </a:solidFill>
                  </a:tcPr>
                </a:tc>
                <a:extLst>
                  <a:ext uri="{0D108BD9-81ED-4DB2-BD59-A6C34878D82A}">
                    <a16:rowId xmlns:a16="http://schemas.microsoft.com/office/drawing/2014/main" xmlns="" val="793670436"/>
                  </a:ext>
                </a:extLst>
              </a:tr>
              <a:tr h="370840">
                <a:tc rowSpan="3">
                  <a:txBody>
                    <a:bodyPr/>
                    <a:lstStyle/>
                    <a:p>
                      <a:r>
                        <a:rPr lang="en-US" altLang="zh-TW" dirty="0">
                          <a:solidFill>
                            <a:schemeClr val="tx1"/>
                          </a:solidFill>
                          <a:latin typeface="+mj-ea"/>
                          <a:ea typeface="+mj-ea"/>
                        </a:rPr>
                        <a:t>A</a:t>
                      </a:r>
                    </a:p>
                    <a:p>
                      <a:r>
                        <a:rPr lang="zh-TW" altLang="en-US" dirty="0">
                          <a:solidFill>
                            <a:schemeClr val="tx1"/>
                          </a:solidFill>
                          <a:latin typeface="+mj-ea"/>
                          <a:ea typeface="+mj-ea"/>
                        </a:rPr>
                        <a:t>自主行動</a:t>
                      </a:r>
                      <a:endParaRPr lang="en-US" altLang="zh-TW"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A1</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xmlns="" val="1618626524"/>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A2</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xmlns="" val="2956369811"/>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A3</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xmlns="" val="1750930326"/>
                  </a:ext>
                </a:extLst>
              </a:tr>
              <a:tr h="370840">
                <a:tc rowSpan="3">
                  <a:txBody>
                    <a:bodyPr/>
                    <a:lstStyle/>
                    <a:p>
                      <a:r>
                        <a:rPr lang="en-US" altLang="zh-TW" dirty="0">
                          <a:solidFill>
                            <a:schemeClr val="tx1"/>
                          </a:solidFill>
                          <a:latin typeface="+mj-ea"/>
                          <a:ea typeface="+mj-ea"/>
                        </a:rPr>
                        <a:t>B</a:t>
                      </a:r>
                    </a:p>
                    <a:p>
                      <a:r>
                        <a:rPr lang="zh-TW" altLang="en-US" dirty="0">
                          <a:solidFill>
                            <a:schemeClr val="tx1"/>
                          </a:solidFill>
                          <a:latin typeface="+mj-ea"/>
                          <a:ea typeface="+mj-ea"/>
                        </a:rPr>
                        <a:t>溝通互動</a:t>
                      </a:r>
                    </a:p>
                  </a:txBody>
                  <a:tcPr>
                    <a:solidFill>
                      <a:schemeClr val="bg2">
                        <a:lumMod val="90000"/>
                      </a:schemeClr>
                    </a:solidFill>
                  </a:tcPr>
                </a:tc>
                <a:tc>
                  <a:txBody>
                    <a:bodyPr/>
                    <a:lstStyle/>
                    <a:p>
                      <a:pPr algn="ctr"/>
                      <a:r>
                        <a:rPr lang="en-US" altLang="zh-TW" dirty="0">
                          <a:solidFill>
                            <a:schemeClr val="tx1"/>
                          </a:solidFill>
                          <a:latin typeface="+mj-ea"/>
                          <a:ea typeface="+mj-ea"/>
                        </a:rPr>
                        <a:t>B1</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xmlns="" val="1500587461"/>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B2</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xmlns="" val="2874680531"/>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B3</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xmlns="" val="2710020349"/>
                  </a:ext>
                </a:extLst>
              </a:tr>
              <a:tr h="370840">
                <a:tc rowSpan="3">
                  <a:txBody>
                    <a:bodyPr/>
                    <a:lstStyle/>
                    <a:p>
                      <a:r>
                        <a:rPr lang="en-US" altLang="zh-TW" dirty="0">
                          <a:solidFill>
                            <a:schemeClr val="tx1"/>
                          </a:solidFill>
                          <a:latin typeface="+mj-ea"/>
                          <a:ea typeface="+mj-ea"/>
                        </a:rPr>
                        <a:t>C</a:t>
                      </a:r>
                    </a:p>
                    <a:p>
                      <a:r>
                        <a:rPr lang="zh-TW" altLang="en-US" dirty="0">
                          <a:solidFill>
                            <a:schemeClr val="tx1"/>
                          </a:solidFill>
                          <a:latin typeface="+mj-ea"/>
                          <a:ea typeface="+mj-ea"/>
                        </a:rPr>
                        <a:t>社會參與</a:t>
                      </a:r>
                      <a:endParaRPr lang="en-US" altLang="zh-TW" dirty="0">
                        <a:solidFill>
                          <a:schemeClr val="tx1"/>
                        </a:solidFill>
                        <a:latin typeface="+mj-ea"/>
                        <a:ea typeface="+mj-ea"/>
                      </a:endParaRPr>
                    </a:p>
                    <a:p>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C1</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xmlns="" val="3384327374"/>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C2</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xmlns="" val="991948371"/>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C3</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xmlns="" val="2269674253"/>
                  </a:ext>
                </a:extLst>
              </a:tr>
            </a:tbl>
          </a:graphicData>
        </a:graphic>
      </p:graphicFrame>
    </p:spTree>
    <p:extLst>
      <p:ext uri="{BB962C8B-B14F-4D97-AF65-F5344CB8AC3E}">
        <p14:creationId xmlns:p14="http://schemas.microsoft.com/office/powerpoint/2010/main" val="334633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F5E17E41-09B7-4EDE-BD6A-2FC541EA5E9A}"/>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核心素養具體內涵舉隅</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生活管理</a:t>
            </a:r>
            <a:endParaRPr lang="zh-TW" altLang="en-US" sz="4000" b="1" dirty="0">
              <a:solidFill>
                <a:prstClr val="black"/>
              </a:solidFill>
            </a:endParaRPr>
          </a:p>
        </p:txBody>
      </p:sp>
      <p:graphicFrame>
        <p:nvGraphicFramePr>
          <p:cNvPr id="4" name="內容版面配置區 4"/>
          <p:cNvGraphicFramePr>
            <a:graphicFrameLocks noGrp="1"/>
          </p:cNvGraphicFramePr>
          <p:nvPr>
            <p:ph sz="quarter" idx="4294967295"/>
            <p:extLst>
              <p:ext uri="{D42A27DB-BD31-4B8C-83A1-F6EECF244321}">
                <p14:modId xmlns:p14="http://schemas.microsoft.com/office/powerpoint/2010/main" val="2149158626"/>
              </p:ext>
            </p:extLst>
          </p:nvPr>
        </p:nvGraphicFramePr>
        <p:xfrm>
          <a:off x="287525" y="1137377"/>
          <a:ext cx="8568951" cy="4377598"/>
        </p:xfrm>
        <a:graphic>
          <a:graphicData uri="http://schemas.openxmlformats.org/drawingml/2006/table">
            <a:tbl>
              <a:tblPr firstRow="1" bandRow="1">
                <a:tableStyleId>{5C22544A-7EE6-4342-B048-85BDC9FD1C3A}</a:tableStyleId>
              </a:tblPr>
              <a:tblGrid>
                <a:gridCol w="999701">
                  <a:extLst>
                    <a:ext uri="{9D8B030D-6E8A-4147-A177-3AD203B41FA5}">
                      <a16:colId xmlns:a16="http://schemas.microsoft.com/office/drawing/2014/main" xmlns="" val="20000"/>
                    </a:ext>
                  </a:extLst>
                </a:gridCol>
                <a:gridCol w="1069697">
                  <a:extLst>
                    <a:ext uri="{9D8B030D-6E8A-4147-A177-3AD203B41FA5}">
                      <a16:colId xmlns:a16="http://schemas.microsoft.com/office/drawing/2014/main" xmlns="" val="20001"/>
                    </a:ext>
                  </a:extLst>
                </a:gridCol>
                <a:gridCol w="2040483">
                  <a:extLst>
                    <a:ext uri="{9D8B030D-6E8A-4147-A177-3AD203B41FA5}">
                      <a16:colId xmlns:a16="http://schemas.microsoft.com/office/drawing/2014/main" xmlns="" val="20002"/>
                    </a:ext>
                  </a:extLst>
                </a:gridCol>
                <a:gridCol w="2229535">
                  <a:extLst>
                    <a:ext uri="{9D8B030D-6E8A-4147-A177-3AD203B41FA5}">
                      <a16:colId xmlns:a16="http://schemas.microsoft.com/office/drawing/2014/main" xmlns="" val="20003"/>
                    </a:ext>
                  </a:extLst>
                </a:gridCol>
                <a:gridCol w="2229535">
                  <a:extLst>
                    <a:ext uri="{9D8B030D-6E8A-4147-A177-3AD203B41FA5}">
                      <a16:colId xmlns:a16="http://schemas.microsoft.com/office/drawing/2014/main" xmlns="" val="20004"/>
                    </a:ext>
                  </a:extLst>
                </a:gridCol>
              </a:tblGrid>
              <a:tr h="536952">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核心素養</a:t>
                      </a: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面向</a:t>
                      </a:r>
                    </a:p>
                  </a:txBody>
                  <a:tcPr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核心</a:t>
                      </a:r>
                      <a:endParaRPr kumimoji="0" lang="en-US" altLang="zh-TW"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素養</a:t>
                      </a: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項目</a:t>
                      </a:r>
                    </a:p>
                  </a:txBody>
                  <a:tcPr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rowSpan="2">
                  <a:txBody>
                    <a:bodyPr/>
                    <a:lstStyle/>
                    <a:p>
                      <a:pPr algn="ctr"/>
                      <a:r>
                        <a:rPr lang="zh-TW" altLang="en-US" sz="2200" dirty="0">
                          <a:solidFill>
                            <a:schemeClr val="tx1"/>
                          </a:solidFill>
                          <a:latin typeface="Microsoft JhengHei" panose="020B0604030504040204" pitchFamily="34" charset="-120"/>
                          <a:ea typeface="Microsoft JhengHei" panose="020B0604030504040204" pitchFamily="34" charset="-120"/>
                        </a:rPr>
                        <a:t>項目說明</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gridSpan="2">
                  <a:txBody>
                    <a:bodyPr/>
                    <a:lstStyle/>
                    <a:p>
                      <a:pPr algn="ctr"/>
                      <a:r>
                        <a:rPr lang="zh-TW" altLang="en-US" sz="2200" dirty="0">
                          <a:solidFill>
                            <a:schemeClr val="tx1"/>
                          </a:solidFill>
                          <a:latin typeface="Microsoft JhengHei" panose="020B0604030504040204" pitchFamily="34" charset="-120"/>
                          <a:ea typeface="Microsoft JhengHei" panose="020B0604030504040204" pitchFamily="34" charset="-120"/>
                        </a:rPr>
                        <a:t>核心素養具體內涵</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zh-TW" altLang="en-US" sz="2200" dirty="0">
                        <a:latin typeface="+mj-ea"/>
                        <a:ea typeface="+mj-ea"/>
                      </a:endParaRPr>
                    </a:p>
                  </a:txBody>
                  <a:tcPr/>
                </a:tc>
                <a:extLst>
                  <a:ext uri="{0D108BD9-81ED-4DB2-BD59-A6C34878D82A}">
                    <a16:rowId xmlns:a16="http://schemas.microsoft.com/office/drawing/2014/main" xmlns="" val="10000"/>
                  </a:ext>
                </a:extLst>
              </a:tr>
              <a:tr h="460243">
                <a:tc vMerge="1">
                  <a:txBody>
                    <a:bodyPr/>
                    <a:lstStyle/>
                    <a:p>
                      <a:pPr marL="0" marR="0" lvl="0" indent="0" algn="ctr" defTabSz="914400" rtl="0" eaLnBrk="0" fontAlgn="base" latinLnBrk="0" hangingPunct="0">
                        <a:lnSpc>
                          <a:spcPct val="85000"/>
                        </a:lnSpc>
                        <a:spcBef>
                          <a:spcPct val="0"/>
                        </a:spcBef>
                        <a:spcAft>
                          <a:spcPct val="0"/>
                        </a:spcAft>
                        <a:buClrTx/>
                        <a:buSzTx/>
                        <a:buFontTx/>
                        <a:buNone/>
                        <a:tabLst/>
                      </a:pPr>
                      <a:endParaRPr kumimoji="0" lang="zh-TW" altLang="en-US" sz="2200" b="1" i="0" u="none" strike="noStrike" cap="none" normalizeH="0" baseline="0" dirty="0">
                        <a:ln>
                          <a:noFill/>
                        </a:ln>
                        <a:solidFill>
                          <a:srgbClr val="FFFFFF"/>
                        </a:solidFill>
                        <a:effectLst/>
                        <a:latin typeface="+mj-ea"/>
                        <a:ea typeface="+mj-ea"/>
                      </a:endParaRPr>
                    </a:p>
                  </a:txBody>
                  <a:tcPr marT="34292" marB="34292" anchor="ctr" horzOverflow="overflow"/>
                </a:tc>
                <a:tc vMerge="1">
                  <a:txBody>
                    <a:bodyPr/>
                    <a:lstStyle/>
                    <a:p>
                      <a:pPr marL="0" marR="0" lvl="0" indent="0" algn="ctr" defTabSz="914400" rtl="0" eaLnBrk="0" fontAlgn="base" latinLnBrk="0" hangingPunct="0">
                        <a:lnSpc>
                          <a:spcPct val="85000"/>
                        </a:lnSpc>
                        <a:spcBef>
                          <a:spcPct val="0"/>
                        </a:spcBef>
                        <a:spcAft>
                          <a:spcPct val="0"/>
                        </a:spcAft>
                        <a:buClrTx/>
                        <a:buSzTx/>
                        <a:buFontTx/>
                        <a:buNone/>
                        <a:tabLst/>
                      </a:pPr>
                      <a:endParaRPr kumimoji="0" lang="zh-TW" altLang="en-US" sz="2200" b="1" i="0" u="none" strike="noStrike" cap="none" normalizeH="0" baseline="0" dirty="0">
                        <a:ln>
                          <a:noFill/>
                        </a:ln>
                        <a:solidFill>
                          <a:srgbClr val="FFFFFF"/>
                        </a:solidFill>
                        <a:effectLst/>
                        <a:latin typeface="+mj-ea"/>
                        <a:ea typeface="+mj-ea"/>
                      </a:endParaRPr>
                    </a:p>
                  </a:txBody>
                  <a:tcPr marT="34292" marB="34292" anchor="ctr" horzOverflow="overflow"/>
                </a:tc>
                <a:tc vMerge="1">
                  <a:txBody>
                    <a:bodyPr/>
                    <a:lstStyle/>
                    <a:p>
                      <a:pPr algn="ctr"/>
                      <a:endParaRPr lang="zh-TW" altLang="en-US" sz="2200" dirty="0">
                        <a:latin typeface="+mj-ea"/>
                        <a:ea typeface="+mj-ea"/>
                      </a:endParaRPr>
                    </a:p>
                  </a:txBody>
                  <a:tcPr/>
                </a:tc>
                <a:tc>
                  <a:txBody>
                    <a:bodyPr/>
                    <a:lstStyle/>
                    <a:p>
                      <a:pPr algn="ctr"/>
                      <a:r>
                        <a:rPr lang="zh-TW" altLang="en-US" sz="2200" b="1" dirty="0">
                          <a:solidFill>
                            <a:schemeClr val="tx1"/>
                          </a:solidFill>
                          <a:latin typeface="Microsoft JhengHei" panose="020B0604030504040204" pitchFamily="34" charset="-120"/>
                          <a:ea typeface="Microsoft JhengHei" panose="020B0604030504040204" pitchFamily="34" charset="-120"/>
                        </a:rPr>
                        <a:t>初階</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BC5"/>
                    </a:solidFill>
                  </a:tcPr>
                </a:tc>
                <a:tc>
                  <a:txBody>
                    <a:bodyPr/>
                    <a:lstStyle/>
                    <a:p>
                      <a:pPr algn="ctr"/>
                      <a:r>
                        <a:rPr lang="zh-TW" altLang="en-US" sz="2200" b="1" dirty="0">
                          <a:solidFill>
                            <a:schemeClr val="tx1"/>
                          </a:solidFill>
                          <a:latin typeface="Microsoft JhengHei" panose="020B0604030504040204" pitchFamily="34" charset="-120"/>
                          <a:ea typeface="Microsoft JhengHei" panose="020B0604030504040204" pitchFamily="34" charset="-120"/>
                        </a:rPr>
                        <a:t>進階</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38C"/>
                    </a:solidFill>
                  </a:tcPr>
                </a:tc>
                <a:extLst>
                  <a:ext uri="{0D108BD9-81ED-4DB2-BD59-A6C34878D82A}">
                    <a16:rowId xmlns:a16="http://schemas.microsoft.com/office/drawing/2014/main" xmlns="" val="10002"/>
                  </a:ext>
                </a:extLst>
              </a:tr>
              <a:tr h="3380403">
                <a:tc>
                  <a:txBody>
                    <a:bodyPr/>
                    <a:lstStyle/>
                    <a:p>
                      <a:pPr marL="0" algn="ctr" defTabSz="914400" rtl="0" eaLnBrk="1" latinLnBrk="0" hangingPunct="1">
                        <a:spcAft>
                          <a:spcPts val="0"/>
                        </a:spcAft>
                      </a:pPr>
                      <a:r>
                        <a:rPr lang="en-US"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A</a:t>
                      </a:r>
                    </a:p>
                    <a:p>
                      <a:pPr marL="0" algn="ctr" defTabSz="914400" rtl="0" eaLnBrk="1" latinLnBrk="0" hangingPunct="1">
                        <a:spcAft>
                          <a:spcPts val="0"/>
                        </a:spcAft>
                      </a:pPr>
                      <a:r>
                        <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自主行動</a:t>
                      </a:r>
                    </a:p>
                    <a:p>
                      <a:pPr marL="0" algn="ctr" defTabSz="914400" rtl="0" eaLnBrk="1" latinLnBrk="0" hangingPunct="1">
                        <a:spcAft>
                          <a:spcPts val="0"/>
                        </a:spcAft>
                      </a:pPr>
                      <a:endPar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85000"/>
                        </a:lnSpc>
                        <a:spcBef>
                          <a:spcPct val="0"/>
                        </a:spcBef>
                        <a:spcAft>
                          <a:spcPts val="0"/>
                        </a:spcAft>
                        <a:buClrTx/>
                        <a:buSzTx/>
                        <a:buFontTx/>
                        <a:buNone/>
                        <a:tabLst/>
                      </a:pPr>
                      <a:r>
                        <a:rPr lang="en-US"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A1</a:t>
                      </a:r>
                      <a:endPar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p>
                      <a:pPr marL="0" marR="0" lvl="0" indent="0" algn="ctr" defTabSz="914400" rtl="0" eaLnBrk="1" fontAlgn="base" latinLnBrk="0" hangingPunct="1">
                        <a:lnSpc>
                          <a:spcPct val="85000"/>
                        </a:lnSpc>
                        <a:spcBef>
                          <a:spcPct val="0"/>
                        </a:spcBef>
                        <a:spcAft>
                          <a:spcPts val="0"/>
                        </a:spcAft>
                        <a:buClrTx/>
                        <a:buSzTx/>
                        <a:buFontTx/>
                        <a:buNone/>
                        <a:tabLst/>
                      </a:pPr>
                      <a:r>
                        <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身心素質     </a:t>
                      </a:r>
                      <a:endParaRPr lang="en-US"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p>
                      <a:pPr marL="0" marR="0" lvl="0" indent="0" algn="ctr" defTabSz="914400" rtl="0" eaLnBrk="1" fontAlgn="base" latinLnBrk="0" hangingPunct="1">
                        <a:lnSpc>
                          <a:spcPct val="85000"/>
                        </a:lnSpc>
                        <a:spcBef>
                          <a:spcPct val="0"/>
                        </a:spcBef>
                        <a:spcAft>
                          <a:spcPts val="0"/>
                        </a:spcAft>
                        <a:buClrTx/>
                        <a:buSzTx/>
                        <a:buFontTx/>
                        <a:buNone/>
                        <a:tabLst/>
                      </a:pPr>
                      <a:r>
                        <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與</a:t>
                      </a:r>
                    </a:p>
                    <a:p>
                      <a:pPr marL="0" marR="0" lvl="0" indent="0" algn="ctr" defTabSz="914400" rtl="0" eaLnBrk="1" fontAlgn="base" latinLnBrk="0" hangingPunct="1">
                        <a:lnSpc>
                          <a:spcPct val="85000"/>
                        </a:lnSpc>
                        <a:spcBef>
                          <a:spcPct val="0"/>
                        </a:spcBef>
                        <a:spcAft>
                          <a:spcPts val="0"/>
                        </a:spcAft>
                        <a:buClrTx/>
                        <a:buSzTx/>
                        <a:buFontTx/>
                        <a:buNone/>
                        <a:tabLst/>
                      </a:pPr>
                      <a:r>
                        <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自我精進</a:t>
                      </a:r>
                    </a:p>
                  </a:txBody>
                  <a:tcPr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spcAft>
                          <a:spcPts val="0"/>
                        </a:spcAft>
                      </a:pPr>
                      <a:r>
                        <a:rPr lang="zh-TW" sz="200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具備身心健全發展的素質，擁有合宜的人性觀與自我觀，同時透過選擇、分析與運用新知，有效規劃生涯發展，探尋生命意義，並不斷自我精進，追求至善。</a:t>
                      </a:r>
                      <a:endParaRPr lang="zh-TW" sz="200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spcAft>
                          <a:spcPts val="0"/>
                        </a:spcAft>
                      </a:pPr>
                      <a:r>
                        <a:rPr lang="zh-TW" sz="200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特生</a:t>
                      </a:r>
                      <a:r>
                        <a:rPr lang="en-US" sz="200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-P-A1</a:t>
                      </a:r>
                      <a:endParaRPr lang="zh-TW" sz="200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具備個人生活自理能力，建立良好的生活習慣，參與家庭活動、探索個人休閒興趣，並於生活中開始生涯覺知與探索，對自身事務展現尋求協助、表達想法、選擇與決定的行為。</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BC5">
                        <a:alpha val="50196"/>
                      </a:srgbClr>
                    </a:solidFill>
                  </a:tcPr>
                </a:tc>
                <a:tc>
                  <a:txBody>
                    <a:bodyPr/>
                    <a:lstStyle/>
                    <a:p>
                      <a:pPr>
                        <a:spcAft>
                          <a:spcPts val="0"/>
                        </a:spcAft>
                      </a:pPr>
                      <a:r>
                        <a:rPr lang="zh-TW" sz="200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特生</a:t>
                      </a:r>
                      <a:r>
                        <a:rPr lang="en-US" sz="200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-A-A1</a:t>
                      </a:r>
                      <a:endParaRPr lang="zh-TW" sz="200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具備良好的家庭、學校與社區適應，運用資源協助自己，並於生活中進行生涯準備，對於相關事務展現自我管理、調整、倡導與努力實踐的行為。</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38C">
                        <a:alpha val="50196"/>
                      </a:srgbClr>
                    </a:solidFill>
                  </a:tcPr>
                </a:tc>
                <a:extLst>
                  <a:ext uri="{0D108BD9-81ED-4DB2-BD59-A6C34878D82A}">
                    <a16:rowId xmlns:a16="http://schemas.microsoft.com/office/drawing/2014/main" xmlns="" val="10001"/>
                  </a:ext>
                </a:extLst>
              </a:tr>
            </a:tbl>
          </a:graphicData>
        </a:graphic>
      </p:graphicFrame>
      <p:sp>
        <p:nvSpPr>
          <p:cNvPr id="2" name="矩形: 圓角化同側角落 1">
            <a:extLst>
              <a:ext uri="{FF2B5EF4-FFF2-40B4-BE49-F238E27FC236}">
                <a16:creationId xmlns:a16="http://schemas.microsoft.com/office/drawing/2014/main" xmlns="" id="{DC90EEFD-1098-4D5E-9D50-A19A61327547}"/>
              </a:ext>
            </a:extLst>
          </p:cNvPr>
          <p:cNvSpPr/>
          <p:nvPr/>
        </p:nvSpPr>
        <p:spPr>
          <a:xfrm>
            <a:off x="2529386" y="5648186"/>
            <a:ext cx="1646374" cy="945654"/>
          </a:xfrm>
          <a:prstGeom prst="round2SameRect">
            <a:avLst>
              <a:gd name="adj1" fmla="val 0"/>
              <a:gd name="adj2" fmla="val 36349"/>
            </a:avLst>
          </a:prstGeom>
          <a:solidFill>
            <a:srgbClr val="D0CECE">
              <a:alpha val="80000"/>
            </a:srgb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身心素質</a:t>
            </a:r>
            <a:r>
              <a:rPr lang="en-US" altLang="zh-TW" b="1" dirty="0">
                <a:solidFill>
                  <a:schemeClr val="tx1"/>
                </a:solidFill>
              </a:rPr>
              <a:t/>
            </a:r>
            <a:br>
              <a:rPr lang="en-US" altLang="zh-TW" b="1" dirty="0">
                <a:solidFill>
                  <a:schemeClr val="tx1"/>
                </a:solidFill>
              </a:rPr>
            </a:br>
            <a:r>
              <a:rPr lang="zh-TW" altLang="en-US" b="1" dirty="0" smtClean="0">
                <a:solidFill>
                  <a:schemeClr val="tx1"/>
                </a:solidFill>
              </a:rPr>
              <a:t>生涯發展</a:t>
            </a:r>
            <a:r>
              <a:rPr lang="en-US" altLang="zh-TW" b="1" dirty="0">
                <a:solidFill>
                  <a:schemeClr val="tx1"/>
                </a:solidFill>
              </a:rPr>
              <a:t/>
            </a:r>
            <a:br>
              <a:rPr lang="en-US" altLang="zh-TW" b="1" dirty="0">
                <a:solidFill>
                  <a:schemeClr val="tx1"/>
                </a:solidFill>
              </a:rPr>
            </a:br>
            <a:r>
              <a:rPr lang="zh-TW" altLang="en-US" b="1" dirty="0" smtClean="0">
                <a:solidFill>
                  <a:schemeClr val="tx1"/>
                </a:solidFill>
              </a:rPr>
              <a:t>自我</a:t>
            </a:r>
            <a:r>
              <a:rPr lang="zh-TW" altLang="en-US" b="1" dirty="0">
                <a:solidFill>
                  <a:schemeClr val="tx1"/>
                </a:solidFill>
              </a:rPr>
              <a:t>精進　</a:t>
            </a:r>
            <a:endParaRPr lang="en-US" altLang="zh-TW" b="1" dirty="0">
              <a:solidFill>
                <a:schemeClr val="tx1"/>
              </a:solidFill>
            </a:endParaRPr>
          </a:p>
        </p:txBody>
      </p:sp>
      <p:sp>
        <p:nvSpPr>
          <p:cNvPr id="11" name="矩形: 圓角化同側角落 10">
            <a:extLst>
              <a:ext uri="{FF2B5EF4-FFF2-40B4-BE49-F238E27FC236}">
                <a16:creationId xmlns:a16="http://schemas.microsoft.com/office/drawing/2014/main" xmlns="" id="{DAA2E751-BF96-4A81-8133-2B6B457E9D61}"/>
              </a:ext>
            </a:extLst>
          </p:cNvPr>
          <p:cNvSpPr/>
          <p:nvPr/>
        </p:nvSpPr>
        <p:spPr>
          <a:xfrm>
            <a:off x="4798423" y="5648186"/>
            <a:ext cx="1582783" cy="945654"/>
          </a:xfrm>
          <a:prstGeom prst="round2SameRect">
            <a:avLst>
              <a:gd name="adj1" fmla="val 0"/>
              <a:gd name="adj2" fmla="val 36349"/>
            </a:avLst>
          </a:prstGeom>
          <a:solidFill>
            <a:srgbClr val="6BCBC5">
              <a:alpha val="80000"/>
            </a:srgb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生活自理</a:t>
            </a:r>
            <a:r>
              <a:rPr lang="zh-TW" altLang="en-US" b="1" dirty="0">
                <a:solidFill>
                  <a:schemeClr val="tx1"/>
                </a:solidFill>
              </a:rPr>
              <a:t>　　</a:t>
            </a:r>
            <a:endParaRPr lang="en-US" altLang="zh-TW" b="1" dirty="0">
              <a:solidFill>
                <a:schemeClr val="tx1"/>
              </a:solidFill>
            </a:endParaRPr>
          </a:p>
          <a:p>
            <a:pPr algn="ctr"/>
            <a:r>
              <a:rPr lang="zh-TW" altLang="en-US" b="1" dirty="0" smtClean="0">
                <a:solidFill>
                  <a:schemeClr val="tx1"/>
                </a:solidFill>
              </a:rPr>
              <a:t>生涯</a:t>
            </a:r>
            <a:r>
              <a:rPr lang="zh-TW" altLang="en-US" b="1" dirty="0">
                <a:solidFill>
                  <a:schemeClr val="tx1"/>
                </a:solidFill>
              </a:rPr>
              <a:t>覺</a:t>
            </a:r>
            <a:r>
              <a:rPr lang="zh-TW" altLang="en-US" b="1" dirty="0" smtClean="0">
                <a:solidFill>
                  <a:schemeClr val="tx1"/>
                </a:solidFill>
              </a:rPr>
              <a:t>知</a:t>
            </a:r>
            <a:r>
              <a:rPr lang="zh-TW" altLang="en-US" b="1" dirty="0">
                <a:solidFill>
                  <a:schemeClr val="tx1"/>
                </a:solidFill>
              </a:rPr>
              <a:t>　</a:t>
            </a:r>
            <a:endParaRPr lang="en-US" altLang="zh-TW" b="1" dirty="0">
              <a:solidFill>
                <a:schemeClr val="tx1"/>
              </a:solidFill>
            </a:endParaRPr>
          </a:p>
          <a:p>
            <a:pPr algn="ctr"/>
            <a:r>
              <a:rPr lang="zh-TW" altLang="en-US" b="1" dirty="0" smtClean="0">
                <a:solidFill>
                  <a:schemeClr val="tx1"/>
                </a:solidFill>
              </a:rPr>
              <a:t>自我</a:t>
            </a:r>
            <a:r>
              <a:rPr lang="zh-TW" altLang="en-US" b="1" dirty="0">
                <a:solidFill>
                  <a:schemeClr val="tx1"/>
                </a:solidFill>
              </a:rPr>
              <a:t>選擇　</a:t>
            </a:r>
          </a:p>
        </p:txBody>
      </p:sp>
      <p:sp>
        <p:nvSpPr>
          <p:cNvPr id="12" name="矩形: 圓角化同側角落 11">
            <a:extLst>
              <a:ext uri="{FF2B5EF4-FFF2-40B4-BE49-F238E27FC236}">
                <a16:creationId xmlns:a16="http://schemas.microsoft.com/office/drawing/2014/main" xmlns="" id="{9B4633B0-1655-4FCC-9FA1-8EFAB0554B3A}"/>
              </a:ext>
            </a:extLst>
          </p:cNvPr>
          <p:cNvSpPr/>
          <p:nvPr/>
        </p:nvSpPr>
        <p:spPr>
          <a:xfrm>
            <a:off x="7003869" y="5648186"/>
            <a:ext cx="1549672" cy="945654"/>
          </a:xfrm>
          <a:prstGeom prst="round2SameRect">
            <a:avLst>
              <a:gd name="adj1" fmla="val 0"/>
              <a:gd name="adj2" fmla="val 36349"/>
            </a:avLst>
          </a:prstGeom>
          <a:solidFill>
            <a:srgbClr val="FF938C">
              <a:alpha val="80000"/>
            </a:srgbClr>
          </a:solidFill>
          <a:ln w="19050">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生活適應</a:t>
            </a:r>
            <a:endParaRPr lang="en-US" altLang="zh-TW" b="1" dirty="0">
              <a:solidFill>
                <a:schemeClr val="tx1"/>
              </a:solidFill>
            </a:endParaRPr>
          </a:p>
          <a:p>
            <a:pPr algn="ctr"/>
            <a:r>
              <a:rPr lang="zh-TW" altLang="en-US" b="1" dirty="0" smtClean="0">
                <a:solidFill>
                  <a:schemeClr val="tx1"/>
                </a:solidFill>
              </a:rPr>
              <a:t>生涯準備</a:t>
            </a:r>
            <a:endParaRPr lang="en-US" altLang="zh-TW" b="1" dirty="0">
              <a:solidFill>
                <a:schemeClr val="tx1"/>
              </a:solidFill>
            </a:endParaRPr>
          </a:p>
          <a:p>
            <a:pPr algn="ctr"/>
            <a:r>
              <a:rPr lang="zh-TW" altLang="en-US" b="1" dirty="0" smtClean="0">
                <a:solidFill>
                  <a:schemeClr val="tx1"/>
                </a:solidFill>
              </a:rPr>
              <a:t>自我</a:t>
            </a:r>
            <a:r>
              <a:rPr lang="zh-TW" altLang="en-US" b="1" dirty="0">
                <a:solidFill>
                  <a:schemeClr val="tx1"/>
                </a:solidFill>
              </a:rPr>
              <a:t>決策</a:t>
            </a:r>
          </a:p>
        </p:txBody>
      </p:sp>
      <p:cxnSp>
        <p:nvCxnSpPr>
          <p:cNvPr id="5" name="直線接點 4"/>
          <p:cNvCxnSpPr>
            <a:stCxn id="2" idx="0"/>
            <a:endCxn id="11" idx="2"/>
          </p:cNvCxnSpPr>
          <p:nvPr/>
        </p:nvCxnSpPr>
        <p:spPr>
          <a:xfrm>
            <a:off x="4175760" y="6121013"/>
            <a:ext cx="62266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a:stCxn id="11" idx="0"/>
            <a:endCxn id="12" idx="2"/>
          </p:cNvCxnSpPr>
          <p:nvPr/>
        </p:nvCxnSpPr>
        <p:spPr>
          <a:xfrm>
            <a:off x="6381206" y="6121013"/>
            <a:ext cx="62266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238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接點 13"/>
          <p:cNvCxnSpPr/>
          <p:nvPr/>
        </p:nvCxnSpPr>
        <p:spPr>
          <a:xfrm>
            <a:off x="7163682" y="5988933"/>
            <a:ext cx="18977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509207" y="6003786"/>
            <a:ext cx="211969"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3743229" y="6003786"/>
            <a:ext cx="364369"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xmlns="" id="{F5E17E41-09B7-4EDE-BD6A-2FC541EA5E9A}"/>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核心素養具體內涵舉隅</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社會技巧</a:t>
            </a:r>
            <a:endParaRPr lang="zh-TW" altLang="en-US" sz="4000" b="1" dirty="0">
              <a:solidFill>
                <a:prstClr val="black"/>
              </a:solidFill>
            </a:endParaRPr>
          </a:p>
        </p:txBody>
      </p:sp>
      <p:graphicFrame>
        <p:nvGraphicFramePr>
          <p:cNvPr id="7" name="內容版面配置區 5"/>
          <p:cNvGraphicFramePr>
            <a:graphicFrameLocks/>
          </p:cNvGraphicFramePr>
          <p:nvPr>
            <p:extLst>
              <p:ext uri="{D42A27DB-BD31-4B8C-83A1-F6EECF244321}">
                <p14:modId xmlns:p14="http://schemas.microsoft.com/office/powerpoint/2010/main" val="65425943"/>
              </p:ext>
            </p:extLst>
          </p:nvPr>
        </p:nvGraphicFramePr>
        <p:xfrm>
          <a:off x="341829" y="1141760"/>
          <a:ext cx="8460343" cy="4217641"/>
        </p:xfrm>
        <a:graphic>
          <a:graphicData uri="http://schemas.openxmlformats.org/drawingml/2006/table">
            <a:tbl>
              <a:tblPr firstRow="1" firstCol="1" lastRow="1" lastCol="1" bandRow="1" bandCol="1">
                <a:tableStyleId>{5C22544A-7EE6-4342-B048-85BDC9FD1C3A}</a:tableStyleId>
              </a:tblPr>
              <a:tblGrid>
                <a:gridCol w="899186">
                  <a:extLst>
                    <a:ext uri="{9D8B030D-6E8A-4147-A177-3AD203B41FA5}">
                      <a16:colId xmlns:a16="http://schemas.microsoft.com/office/drawing/2014/main" xmlns="" val="20000"/>
                    </a:ext>
                  </a:extLst>
                </a:gridCol>
                <a:gridCol w="919622">
                  <a:extLst>
                    <a:ext uri="{9D8B030D-6E8A-4147-A177-3AD203B41FA5}">
                      <a16:colId xmlns:a16="http://schemas.microsoft.com/office/drawing/2014/main" xmlns="" val="20001"/>
                    </a:ext>
                  </a:extLst>
                </a:gridCol>
                <a:gridCol w="1845924">
                  <a:extLst>
                    <a:ext uri="{9D8B030D-6E8A-4147-A177-3AD203B41FA5}">
                      <a16:colId xmlns:a16="http://schemas.microsoft.com/office/drawing/2014/main" xmlns="" val="20002"/>
                    </a:ext>
                  </a:extLst>
                </a:gridCol>
                <a:gridCol w="1598537">
                  <a:extLst>
                    <a:ext uri="{9D8B030D-6E8A-4147-A177-3AD203B41FA5}">
                      <a16:colId xmlns:a16="http://schemas.microsoft.com/office/drawing/2014/main" xmlns="" val="20003"/>
                    </a:ext>
                  </a:extLst>
                </a:gridCol>
                <a:gridCol w="1598537">
                  <a:extLst>
                    <a:ext uri="{9D8B030D-6E8A-4147-A177-3AD203B41FA5}">
                      <a16:colId xmlns:a16="http://schemas.microsoft.com/office/drawing/2014/main" xmlns="" val="20004"/>
                    </a:ext>
                  </a:extLst>
                </a:gridCol>
                <a:gridCol w="1598537">
                  <a:extLst>
                    <a:ext uri="{9D8B030D-6E8A-4147-A177-3AD203B41FA5}">
                      <a16:colId xmlns:a16="http://schemas.microsoft.com/office/drawing/2014/main" xmlns="" val="20005"/>
                    </a:ext>
                  </a:extLst>
                </a:gridCol>
              </a:tblGrid>
              <a:tr h="447326">
                <a:tc rowSpan="2">
                  <a:txBody>
                    <a:bodyPr/>
                    <a:lstStyle/>
                    <a:p>
                      <a:pPr algn="ctr">
                        <a:spcAft>
                          <a:spcPts val="0"/>
                        </a:spcAft>
                      </a:pPr>
                      <a:r>
                        <a:rPr lang="zh-TW" sz="2200" b="1" kern="100" dirty="0">
                          <a:solidFill>
                            <a:schemeClr val="tx1"/>
                          </a:solidFill>
                          <a:effectLst/>
                          <a:latin typeface="+mn-ea"/>
                          <a:ea typeface="+mn-ea"/>
                        </a:rPr>
                        <a:t>核心</a:t>
                      </a:r>
                      <a:endParaRPr lang="en-US" altLang="zh-TW" sz="2200" b="1" kern="100" dirty="0">
                        <a:solidFill>
                          <a:schemeClr val="tx1"/>
                        </a:solidFill>
                        <a:effectLst/>
                        <a:latin typeface="+mn-ea"/>
                        <a:ea typeface="+mn-ea"/>
                      </a:endParaRPr>
                    </a:p>
                    <a:p>
                      <a:pPr algn="ctr">
                        <a:spcAft>
                          <a:spcPts val="0"/>
                        </a:spcAft>
                      </a:pPr>
                      <a:r>
                        <a:rPr lang="zh-TW" sz="2200" b="1" kern="100" dirty="0">
                          <a:solidFill>
                            <a:schemeClr val="tx1"/>
                          </a:solidFill>
                          <a:effectLst/>
                          <a:latin typeface="+mn-ea"/>
                          <a:ea typeface="+mn-ea"/>
                        </a:rPr>
                        <a:t>素養</a:t>
                      </a:r>
                      <a:endParaRPr lang="en-US" altLang="zh-TW" sz="2200" b="1" kern="100" dirty="0">
                        <a:solidFill>
                          <a:schemeClr val="tx1"/>
                        </a:solidFill>
                        <a:effectLst/>
                        <a:latin typeface="+mn-ea"/>
                        <a:ea typeface="+mn-ea"/>
                      </a:endParaRPr>
                    </a:p>
                    <a:p>
                      <a:pPr algn="ctr">
                        <a:spcAft>
                          <a:spcPts val="0"/>
                        </a:spcAft>
                      </a:pPr>
                      <a:r>
                        <a:rPr lang="zh-TW" sz="2200" b="1" kern="100" dirty="0">
                          <a:solidFill>
                            <a:schemeClr val="tx1"/>
                          </a:solidFill>
                          <a:effectLst/>
                          <a:latin typeface="+mn-ea"/>
                          <a:ea typeface="+mn-ea"/>
                        </a:rPr>
                        <a:t>面向</a:t>
                      </a:r>
                      <a:endParaRPr lang="zh-TW" sz="2200" b="1"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2">
                        <a:lumMod val="90000"/>
                      </a:schemeClr>
                    </a:solidFill>
                  </a:tcPr>
                </a:tc>
                <a:tc rowSpan="2">
                  <a:txBody>
                    <a:bodyPr/>
                    <a:lstStyle/>
                    <a:p>
                      <a:pPr algn="ctr">
                        <a:spcAft>
                          <a:spcPts val="0"/>
                        </a:spcAft>
                      </a:pPr>
                      <a:r>
                        <a:rPr lang="zh-TW" sz="2200" b="1" kern="100" dirty="0">
                          <a:solidFill>
                            <a:schemeClr val="tx1"/>
                          </a:solidFill>
                          <a:effectLst/>
                          <a:latin typeface="+mn-ea"/>
                          <a:ea typeface="+mn-ea"/>
                        </a:rPr>
                        <a:t>核心</a:t>
                      </a:r>
                    </a:p>
                    <a:p>
                      <a:pPr algn="ctr">
                        <a:spcAft>
                          <a:spcPts val="0"/>
                        </a:spcAft>
                      </a:pPr>
                      <a:r>
                        <a:rPr lang="zh-TW" sz="2200" b="1" kern="100" dirty="0">
                          <a:solidFill>
                            <a:schemeClr val="tx1"/>
                          </a:solidFill>
                          <a:effectLst/>
                          <a:latin typeface="+mn-ea"/>
                          <a:ea typeface="+mn-ea"/>
                        </a:rPr>
                        <a:t>素養</a:t>
                      </a:r>
                    </a:p>
                    <a:p>
                      <a:pPr algn="ctr">
                        <a:spcAft>
                          <a:spcPts val="0"/>
                        </a:spcAft>
                      </a:pPr>
                      <a:r>
                        <a:rPr lang="zh-TW" sz="2200" b="1" kern="100" dirty="0">
                          <a:solidFill>
                            <a:schemeClr val="tx1"/>
                          </a:solidFill>
                          <a:effectLst/>
                          <a:latin typeface="+mn-ea"/>
                          <a:ea typeface="+mn-ea"/>
                        </a:rPr>
                        <a:t>項目</a:t>
                      </a:r>
                      <a:endParaRPr lang="zh-TW" sz="2200" b="1"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2">
                        <a:lumMod val="90000"/>
                      </a:schemeClr>
                    </a:solidFill>
                  </a:tcPr>
                </a:tc>
                <a:tc rowSpan="2">
                  <a:txBody>
                    <a:bodyPr/>
                    <a:lstStyle/>
                    <a:p>
                      <a:pPr algn="ctr">
                        <a:spcAft>
                          <a:spcPts val="0"/>
                        </a:spcAft>
                      </a:pPr>
                      <a:r>
                        <a:rPr lang="zh-TW" sz="2200" b="1" kern="100" dirty="0">
                          <a:solidFill>
                            <a:schemeClr val="tx1"/>
                          </a:solidFill>
                          <a:effectLst/>
                          <a:latin typeface="+mn-ea"/>
                          <a:ea typeface="+mn-ea"/>
                        </a:rPr>
                        <a:t>項目說明</a:t>
                      </a:r>
                      <a:endParaRPr lang="zh-TW" sz="2200" b="1"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2">
                        <a:lumMod val="90000"/>
                      </a:schemeClr>
                    </a:solidFill>
                  </a:tcPr>
                </a:tc>
                <a:tc gridSpan="3">
                  <a:txBody>
                    <a:bodyPr/>
                    <a:lstStyle/>
                    <a:p>
                      <a:pPr algn="ctr">
                        <a:spcAft>
                          <a:spcPts val="0"/>
                        </a:spcAft>
                      </a:pPr>
                      <a:r>
                        <a:rPr lang="zh-TW" sz="2200" b="1" kern="100" dirty="0">
                          <a:solidFill>
                            <a:schemeClr val="tx1"/>
                          </a:solidFill>
                          <a:effectLst/>
                          <a:latin typeface="+mn-ea"/>
                          <a:ea typeface="+mn-ea"/>
                        </a:rPr>
                        <a:t>核心素養具體內涵</a:t>
                      </a:r>
                      <a:endParaRPr lang="zh-TW" sz="2200" b="1"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2">
                        <a:lumMod val="9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74869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r>
                        <a:rPr lang="zh-TW" sz="2000" b="1" kern="1200" dirty="0">
                          <a:solidFill>
                            <a:schemeClr val="tx1"/>
                          </a:solidFill>
                          <a:effectLst/>
                          <a:latin typeface="+mn-lt"/>
                          <a:ea typeface="+mn-ea"/>
                          <a:cs typeface="+mn-cs"/>
                        </a:rPr>
                        <a:t>國民小學</a:t>
                      </a:r>
                      <a:endParaRPr lang="en-US" altLang="zh-TW" sz="2000" b="1" kern="1200" dirty="0">
                        <a:solidFill>
                          <a:schemeClr val="tx1"/>
                        </a:solidFill>
                        <a:effectLst/>
                        <a:latin typeface="+mn-lt"/>
                        <a:ea typeface="+mn-ea"/>
                        <a:cs typeface="+mn-cs"/>
                      </a:endParaRPr>
                    </a:p>
                    <a:p>
                      <a:pPr marL="0" algn="ctr" defTabSz="914400" rtl="0" eaLnBrk="1" latinLnBrk="0" hangingPunct="1"/>
                      <a:r>
                        <a:rPr lang="zh-TW" sz="2000" b="1" kern="1200" dirty="0">
                          <a:solidFill>
                            <a:schemeClr val="tx1"/>
                          </a:solidFill>
                          <a:effectLst/>
                          <a:latin typeface="+mn-lt"/>
                          <a:ea typeface="+mn-ea"/>
                          <a:cs typeface="+mn-cs"/>
                        </a:rPr>
                        <a:t>教育</a:t>
                      </a:r>
                      <a:r>
                        <a:rPr lang="en-US" sz="2000" b="1" kern="1200" dirty="0">
                          <a:solidFill>
                            <a:schemeClr val="tx1"/>
                          </a:solidFill>
                          <a:effectLst/>
                          <a:latin typeface="+mn-lt"/>
                          <a:ea typeface="+mn-ea"/>
                          <a:cs typeface="+mn-cs"/>
                        </a:rPr>
                        <a:t>(E)</a:t>
                      </a:r>
                      <a:endParaRPr lang="zh-TW" sz="2000" b="1" kern="1200" dirty="0">
                        <a:solidFill>
                          <a:schemeClr val="tx1"/>
                        </a:solidFill>
                        <a:effectLst/>
                        <a:latin typeface="+mn-lt"/>
                        <a:ea typeface="+mn-ea"/>
                        <a:cs typeface="+mn-cs"/>
                      </a:endParaRPr>
                    </a:p>
                  </a:txBody>
                  <a:tcPr marL="68580" marR="68580" marT="0" marB="0" anchor="ctr">
                    <a:solidFill>
                      <a:srgbClr val="FFC000"/>
                    </a:solidFill>
                  </a:tcPr>
                </a:tc>
                <a:tc>
                  <a:txBody>
                    <a:bodyPr/>
                    <a:lstStyle/>
                    <a:p>
                      <a:pPr marL="0" algn="ctr" defTabSz="914400" rtl="0" eaLnBrk="1" latinLnBrk="0" hangingPunct="1"/>
                      <a:r>
                        <a:rPr lang="zh-TW" sz="2000" b="1" kern="1200" dirty="0">
                          <a:solidFill>
                            <a:schemeClr val="tx1"/>
                          </a:solidFill>
                          <a:effectLst/>
                          <a:latin typeface="+mn-lt"/>
                          <a:ea typeface="+mn-ea"/>
                          <a:cs typeface="+mn-cs"/>
                        </a:rPr>
                        <a:t>國民中學</a:t>
                      </a:r>
                      <a:endParaRPr lang="en-US" altLang="zh-TW" sz="2000" b="1" kern="1200" dirty="0">
                        <a:solidFill>
                          <a:schemeClr val="tx1"/>
                        </a:solidFill>
                        <a:effectLst/>
                        <a:latin typeface="+mn-lt"/>
                        <a:ea typeface="+mn-ea"/>
                        <a:cs typeface="+mn-cs"/>
                      </a:endParaRPr>
                    </a:p>
                    <a:p>
                      <a:pPr marL="0" algn="ctr" defTabSz="914400" rtl="0" eaLnBrk="1" latinLnBrk="0" hangingPunct="1"/>
                      <a:r>
                        <a:rPr lang="zh-TW" sz="2000" b="1" kern="1200" dirty="0">
                          <a:solidFill>
                            <a:schemeClr val="tx1"/>
                          </a:solidFill>
                          <a:effectLst/>
                          <a:latin typeface="+mn-lt"/>
                          <a:ea typeface="+mn-ea"/>
                          <a:cs typeface="+mn-cs"/>
                        </a:rPr>
                        <a:t>教育</a:t>
                      </a:r>
                      <a:r>
                        <a:rPr lang="en-US" sz="2000" b="1" kern="1200" dirty="0">
                          <a:solidFill>
                            <a:schemeClr val="tx1"/>
                          </a:solidFill>
                          <a:effectLst/>
                          <a:latin typeface="+mn-lt"/>
                          <a:ea typeface="+mn-ea"/>
                          <a:cs typeface="+mn-cs"/>
                        </a:rPr>
                        <a:t>(J)</a:t>
                      </a:r>
                      <a:endParaRPr lang="zh-TW" sz="2000" b="1" kern="1200" dirty="0">
                        <a:solidFill>
                          <a:schemeClr val="tx1"/>
                        </a:solidFill>
                        <a:effectLst/>
                        <a:latin typeface="+mn-lt"/>
                        <a:ea typeface="+mn-ea"/>
                        <a:cs typeface="+mn-cs"/>
                      </a:endParaRPr>
                    </a:p>
                  </a:txBody>
                  <a:tcPr marL="68580" marR="68580" marT="0" marB="0" anchor="ctr">
                    <a:solidFill>
                      <a:srgbClr val="70AD47"/>
                    </a:solidFill>
                  </a:tcPr>
                </a:tc>
                <a:tc>
                  <a:txBody>
                    <a:bodyPr/>
                    <a:lstStyle/>
                    <a:p>
                      <a:pPr algn="ctr"/>
                      <a:r>
                        <a:rPr lang="zh-TW" sz="2000" b="1" dirty="0">
                          <a:solidFill>
                            <a:schemeClr val="tx1"/>
                          </a:solidFill>
                          <a:effectLst/>
                        </a:rPr>
                        <a:t>高級中等學校教育</a:t>
                      </a:r>
                      <a:r>
                        <a:rPr lang="en-US" sz="2000" b="1" dirty="0">
                          <a:solidFill>
                            <a:schemeClr val="tx1"/>
                          </a:solidFill>
                          <a:effectLst/>
                        </a:rPr>
                        <a:t>(U)</a:t>
                      </a:r>
                      <a:endParaRPr lang="zh-TW" sz="2000" b="1"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solidFill>
                      <a:srgbClr val="ED7D31"/>
                    </a:solidFill>
                  </a:tcPr>
                </a:tc>
                <a:extLst>
                  <a:ext uri="{0D108BD9-81ED-4DB2-BD59-A6C34878D82A}">
                    <a16:rowId xmlns:a16="http://schemas.microsoft.com/office/drawing/2014/main" xmlns="" val="10001"/>
                  </a:ext>
                </a:extLst>
              </a:tr>
              <a:tr h="3021620">
                <a:tc>
                  <a:txBody>
                    <a:bodyPr/>
                    <a:lstStyle/>
                    <a:p>
                      <a:pPr marL="0" marR="0" lvl="0" indent="0" algn="ctr" defTabSz="914400" rtl="0" eaLnBrk="1" fontAlgn="base" latinLnBrk="0" hangingPunct="1">
                        <a:lnSpc>
                          <a:spcPct val="85000"/>
                        </a:lnSpc>
                        <a:spcBef>
                          <a:spcPct val="0"/>
                        </a:spcBef>
                        <a:spcAft>
                          <a:spcPts val="0"/>
                        </a:spcAft>
                        <a:buClrTx/>
                        <a:buSzTx/>
                        <a:buFontTx/>
                        <a:buNone/>
                        <a:tabLst/>
                      </a:pPr>
                      <a:r>
                        <a:rPr lang="en-US"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C</a:t>
                      </a:r>
                      <a:endPar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p>
                      <a:pPr marL="0" marR="0" lvl="0" indent="0" algn="ctr" defTabSz="914400" rtl="0" eaLnBrk="1" fontAlgn="base" latinLnBrk="0" hangingPunct="1">
                        <a:lnSpc>
                          <a:spcPct val="85000"/>
                        </a:lnSpc>
                        <a:spcBef>
                          <a:spcPct val="0"/>
                        </a:spcBef>
                        <a:spcAft>
                          <a:spcPts val="0"/>
                        </a:spcAft>
                        <a:buClrTx/>
                        <a:buSzTx/>
                        <a:buFontTx/>
                        <a:buNone/>
                        <a:tabLst/>
                      </a:pPr>
                      <a:r>
                        <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社</a:t>
                      </a:r>
                    </a:p>
                    <a:p>
                      <a:pPr marL="0" marR="0" lvl="0" indent="0" algn="ctr" defTabSz="914400" rtl="0" eaLnBrk="1" fontAlgn="base" latinLnBrk="0" hangingPunct="1">
                        <a:lnSpc>
                          <a:spcPct val="85000"/>
                        </a:lnSpc>
                        <a:spcBef>
                          <a:spcPct val="0"/>
                        </a:spcBef>
                        <a:spcAft>
                          <a:spcPts val="0"/>
                        </a:spcAft>
                        <a:buClrTx/>
                        <a:buSzTx/>
                        <a:buFontTx/>
                        <a:buNone/>
                        <a:tabLst/>
                      </a:pPr>
                      <a:r>
                        <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會</a:t>
                      </a:r>
                    </a:p>
                    <a:p>
                      <a:pPr marL="0" marR="0" lvl="0" indent="0" algn="ctr" defTabSz="914400" rtl="0" eaLnBrk="1" fontAlgn="base" latinLnBrk="0" hangingPunct="1">
                        <a:lnSpc>
                          <a:spcPct val="85000"/>
                        </a:lnSpc>
                        <a:spcBef>
                          <a:spcPct val="0"/>
                        </a:spcBef>
                        <a:spcAft>
                          <a:spcPts val="0"/>
                        </a:spcAft>
                        <a:buClrTx/>
                        <a:buSzTx/>
                        <a:buFontTx/>
                        <a:buNone/>
                        <a:tabLst/>
                      </a:pPr>
                      <a:r>
                        <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參</a:t>
                      </a:r>
                    </a:p>
                    <a:p>
                      <a:pPr marL="0" marR="0" lvl="0" indent="0" algn="ctr" defTabSz="914400" rtl="0" eaLnBrk="1" fontAlgn="base" latinLnBrk="0" hangingPunct="1">
                        <a:lnSpc>
                          <a:spcPct val="85000"/>
                        </a:lnSpc>
                        <a:spcBef>
                          <a:spcPct val="0"/>
                        </a:spcBef>
                        <a:spcAft>
                          <a:spcPts val="0"/>
                        </a:spcAft>
                        <a:buClrTx/>
                        <a:buSzTx/>
                        <a:buFontTx/>
                        <a:buNone/>
                        <a:tabLst/>
                      </a:pPr>
                      <a:r>
                        <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與</a:t>
                      </a:r>
                      <a:endPar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txBody>
                  <a:tcPr marL="68580" marR="68580" marT="0" marB="0" anchor="ctr">
                    <a:solidFill>
                      <a:schemeClr val="bg2">
                        <a:lumMod val="90000"/>
                      </a:schemeClr>
                    </a:solidFill>
                  </a:tcPr>
                </a:tc>
                <a:tc>
                  <a:txBody>
                    <a:bodyPr/>
                    <a:lstStyle/>
                    <a:p>
                      <a:pPr marL="0" marR="0" lvl="0" indent="0" algn="ctr" defTabSz="914400" rtl="0" eaLnBrk="1" fontAlgn="base" latinLnBrk="0" hangingPunct="1">
                        <a:lnSpc>
                          <a:spcPct val="85000"/>
                        </a:lnSpc>
                        <a:spcBef>
                          <a:spcPct val="0"/>
                        </a:spcBef>
                        <a:spcAft>
                          <a:spcPts val="0"/>
                        </a:spcAft>
                        <a:buClrTx/>
                        <a:buSzTx/>
                        <a:buFontTx/>
                        <a:buNone/>
                        <a:tabLst/>
                      </a:pPr>
                      <a:r>
                        <a:rPr 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C2</a:t>
                      </a:r>
                      <a:endPar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p>
                      <a:pPr marL="0" marR="0" lvl="0" indent="0" algn="ctr" defTabSz="914400" rtl="0" eaLnBrk="1" fontAlgn="base" latinLnBrk="0" hangingPunct="1">
                        <a:lnSpc>
                          <a:spcPct val="85000"/>
                        </a:lnSpc>
                        <a:spcBef>
                          <a:spcPct val="0"/>
                        </a:spcBef>
                        <a:spcAft>
                          <a:spcPts val="0"/>
                        </a:spcAft>
                        <a:buClrTx/>
                        <a:buSzTx/>
                        <a:buFontTx/>
                        <a:buNone/>
                        <a:tabLs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人際</a:t>
                      </a:r>
                    </a:p>
                    <a:p>
                      <a:pPr marL="0" marR="0" lvl="0" indent="0" algn="ctr" defTabSz="914400" rtl="0" eaLnBrk="1" fontAlgn="base" latinLnBrk="0" hangingPunct="1">
                        <a:lnSpc>
                          <a:spcPct val="85000"/>
                        </a:lnSpc>
                        <a:spcBef>
                          <a:spcPct val="0"/>
                        </a:spcBef>
                        <a:spcAft>
                          <a:spcPts val="0"/>
                        </a:spcAft>
                        <a:buClrTx/>
                        <a:buSzTx/>
                        <a:buFontTx/>
                        <a:buNone/>
                        <a:tabLs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關係</a:t>
                      </a:r>
                    </a:p>
                    <a:p>
                      <a:pPr marL="0" marR="0" lvl="0" indent="0" algn="ctr" defTabSz="914400" rtl="0" eaLnBrk="1" fontAlgn="base" latinLnBrk="0" hangingPunct="1">
                        <a:lnSpc>
                          <a:spcPct val="85000"/>
                        </a:lnSpc>
                        <a:spcBef>
                          <a:spcPct val="0"/>
                        </a:spcBef>
                        <a:spcAft>
                          <a:spcPts val="0"/>
                        </a:spcAft>
                        <a:buClrTx/>
                        <a:buSzTx/>
                        <a:buFontTx/>
                        <a:buNone/>
                        <a:tabLs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與</a:t>
                      </a:r>
                    </a:p>
                    <a:p>
                      <a:pPr marL="0" marR="0" lvl="0" indent="0" algn="ctr" defTabSz="914400" rtl="0" eaLnBrk="1" fontAlgn="base" latinLnBrk="0" hangingPunct="1">
                        <a:lnSpc>
                          <a:spcPct val="85000"/>
                        </a:lnSpc>
                        <a:spcBef>
                          <a:spcPct val="0"/>
                        </a:spcBef>
                        <a:spcAft>
                          <a:spcPts val="0"/>
                        </a:spcAft>
                        <a:buClrTx/>
                        <a:buSzTx/>
                        <a:buFontTx/>
                        <a:buNone/>
                        <a:tabLs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團隊</a:t>
                      </a:r>
                    </a:p>
                    <a:p>
                      <a:pPr marL="0" marR="0" lvl="0" indent="0" algn="ctr" defTabSz="914400" rtl="0" eaLnBrk="1" fontAlgn="base" latinLnBrk="0" hangingPunct="1">
                        <a:lnSpc>
                          <a:spcPct val="85000"/>
                        </a:lnSpc>
                        <a:spcBef>
                          <a:spcPct val="0"/>
                        </a:spcBef>
                        <a:spcAft>
                          <a:spcPts val="0"/>
                        </a:spcAft>
                        <a:buClrTx/>
                        <a:buSzTx/>
                        <a:buFontTx/>
                        <a:buNone/>
                        <a:tabLs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合作</a:t>
                      </a:r>
                    </a:p>
                  </a:txBody>
                  <a:tcPr marL="68580" marR="68580" marT="0" marB="0" anchor="ctr">
                    <a:solidFill>
                      <a:schemeClr val="bg2">
                        <a:lumMod val="90000"/>
                      </a:scheme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具備友善的人際情懷及與他人建立良好的互動關係，並發展與人溝通協調、包容異己、社會參與及服務等團隊合作的素養。</a:t>
                      </a:r>
                    </a:p>
                  </a:txBody>
                  <a:tcPr marL="68580" marR="68580" marT="0" marB="0">
                    <a:solidFill>
                      <a:schemeClr val="bg2">
                        <a:lumMod val="90000"/>
                      </a:scheme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特社</a:t>
                      </a:r>
                      <a:r>
                        <a:rPr lang="en-US"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-E-C2</a:t>
                      </a:r>
                      <a:endPar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具備理解他人感受並樂於與人互動的態度。</a:t>
                      </a:r>
                    </a:p>
                  </a:txBody>
                  <a:tcPr marL="68580" marR="68580" marT="0" marB="0">
                    <a:solidFill>
                      <a:srgbClr val="FFC000">
                        <a:alpha val="50196"/>
                      </a:srgb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特社</a:t>
                      </a:r>
                      <a:r>
                        <a:rPr lang="en-US"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-J-C2</a:t>
                      </a:r>
                      <a:endPar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具備利他與合群的態度，並透過合作與人和諧互動。</a:t>
                      </a:r>
                    </a:p>
                  </a:txBody>
                  <a:tcPr marL="68580" marR="68580" marT="0" marB="0">
                    <a:solidFill>
                      <a:srgbClr val="70AD47">
                        <a:alpha val="50196"/>
                      </a:srgb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特社</a:t>
                      </a:r>
                      <a:r>
                        <a:rPr lang="en-US"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-U-C2</a:t>
                      </a:r>
                      <a:endPar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具備依據不同情境，主動採取協調與合作的精神，完成個人與團體的目標。</a:t>
                      </a:r>
                    </a:p>
                  </a:txBody>
                  <a:tcPr marL="68580" marR="68580" marT="0" marB="0">
                    <a:solidFill>
                      <a:srgbClr val="ED7D31">
                        <a:alpha val="50196"/>
                      </a:srgbClr>
                    </a:solidFill>
                  </a:tcPr>
                </a:tc>
                <a:extLst>
                  <a:ext uri="{0D108BD9-81ED-4DB2-BD59-A6C34878D82A}">
                    <a16:rowId xmlns:a16="http://schemas.microsoft.com/office/drawing/2014/main" xmlns="" val="10002"/>
                  </a:ext>
                </a:extLst>
              </a:tr>
            </a:tbl>
          </a:graphicData>
        </a:graphic>
      </p:graphicFrame>
      <p:sp>
        <p:nvSpPr>
          <p:cNvPr id="2" name="矩形: 圓角化同側角落 1">
            <a:extLst>
              <a:ext uri="{FF2B5EF4-FFF2-40B4-BE49-F238E27FC236}">
                <a16:creationId xmlns:a16="http://schemas.microsoft.com/office/drawing/2014/main" xmlns="" id="{DC90EEFD-1098-4D5E-9D50-A19A61327547}"/>
              </a:ext>
            </a:extLst>
          </p:cNvPr>
          <p:cNvSpPr/>
          <p:nvPr/>
        </p:nvSpPr>
        <p:spPr>
          <a:xfrm>
            <a:off x="2347804" y="5519220"/>
            <a:ext cx="1395425" cy="1052434"/>
          </a:xfrm>
          <a:prstGeom prst="round2SameRect">
            <a:avLst>
              <a:gd name="adj1" fmla="val 0"/>
              <a:gd name="adj2" fmla="val 36349"/>
            </a:avLst>
          </a:prstGeom>
          <a:solidFill>
            <a:schemeClr val="bg2">
              <a:lumMod val="90000"/>
              <a:alpha val="80000"/>
            </a:scheme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tx1"/>
                </a:solidFill>
                <a:latin typeface="+mn-ea"/>
              </a:rPr>
              <a:t>友善</a:t>
            </a:r>
            <a:r>
              <a:rPr lang="zh-TW" altLang="en-US" b="1" dirty="0" smtClean="0">
                <a:solidFill>
                  <a:schemeClr val="tx1"/>
                </a:solidFill>
                <a:latin typeface="+mn-ea"/>
              </a:rPr>
              <a:t>互動溝通協調團隊</a:t>
            </a:r>
            <a:r>
              <a:rPr lang="zh-TW" altLang="en-US" b="1" dirty="0">
                <a:solidFill>
                  <a:schemeClr val="tx1"/>
                </a:solidFill>
                <a:latin typeface="+mn-ea"/>
              </a:rPr>
              <a:t>合作</a:t>
            </a:r>
            <a:endParaRPr lang="en-US" altLang="zh-TW" b="1" dirty="0">
              <a:solidFill>
                <a:schemeClr val="tx1"/>
              </a:solidFill>
              <a:latin typeface="+mn-ea"/>
            </a:endParaRPr>
          </a:p>
        </p:txBody>
      </p:sp>
      <p:sp>
        <p:nvSpPr>
          <p:cNvPr id="11" name="矩形: 圓角化同側角落 10">
            <a:extLst>
              <a:ext uri="{FF2B5EF4-FFF2-40B4-BE49-F238E27FC236}">
                <a16:creationId xmlns:a16="http://schemas.microsoft.com/office/drawing/2014/main" xmlns="" id="{DAA2E751-BF96-4A81-8133-2B6B457E9D61}"/>
              </a:ext>
            </a:extLst>
          </p:cNvPr>
          <p:cNvSpPr/>
          <p:nvPr/>
        </p:nvSpPr>
        <p:spPr>
          <a:xfrm>
            <a:off x="5721176" y="5529380"/>
            <a:ext cx="1442506" cy="1052434"/>
          </a:xfrm>
          <a:prstGeom prst="round2SameRect">
            <a:avLst>
              <a:gd name="adj1" fmla="val 0"/>
              <a:gd name="adj2" fmla="val 36349"/>
            </a:avLst>
          </a:prstGeom>
          <a:solidFill>
            <a:srgbClr val="70AD47">
              <a:alpha val="80000"/>
            </a:srgb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tx1"/>
                </a:solidFill>
                <a:latin typeface="+mn-ea"/>
              </a:rPr>
              <a:t>利他</a:t>
            </a:r>
            <a:r>
              <a:rPr lang="zh-TW" altLang="en-US" b="1" dirty="0" smtClean="0">
                <a:solidFill>
                  <a:schemeClr val="tx1"/>
                </a:solidFill>
                <a:latin typeface="+mn-ea"/>
              </a:rPr>
              <a:t>合群合作</a:t>
            </a:r>
            <a:r>
              <a:rPr lang="zh-TW" altLang="en-US" b="1" dirty="0">
                <a:solidFill>
                  <a:schemeClr val="tx1"/>
                </a:solidFill>
                <a:latin typeface="+mn-ea"/>
              </a:rPr>
              <a:t>互動</a:t>
            </a:r>
          </a:p>
        </p:txBody>
      </p:sp>
      <p:sp>
        <p:nvSpPr>
          <p:cNvPr id="12" name="矩形: 圓角化同側角落 11">
            <a:extLst>
              <a:ext uri="{FF2B5EF4-FFF2-40B4-BE49-F238E27FC236}">
                <a16:creationId xmlns:a16="http://schemas.microsoft.com/office/drawing/2014/main" xmlns="" id="{9B4633B0-1655-4FCC-9FA1-8EFAB0554B3A}"/>
              </a:ext>
            </a:extLst>
          </p:cNvPr>
          <p:cNvSpPr/>
          <p:nvPr/>
        </p:nvSpPr>
        <p:spPr>
          <a:xfrm>
            <a:off x="7353457" y="5519220"/>
            <a:ext cx="1333343" cy="1052434"/>
          </a:xfrm>
          <a:prstGeom prst="round2SameRect">
            <a:avLst>
              <a:gd name="adj1" fmla="val 0"/>
              <a:gd name="adj2" fmla="val 36349"/>
            </a:avLst>
          </a:prstGeom>
          <a:solidFill>
            <a:srgbClr val="ED7D31">
              <a:alpha val="80000"/>
            </a:srgbClr>
          </a:solidFill>
          <a:ln w="19050">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tx1"/>
                </a:solidFill>
                <a:latin typeface="+mn-ea"/>
              </a:rPr>
              <a:t>協調</a:t>
            </a:r>
            <a:r>
              <a:rPr lang="zh-TW" altLang="en-US" b="1" dirty="0" smtClean="0">
                <a:solidFill>
                  <a:schemeClr val="tx1"/>
                </a:solidFill>
                <a:latin typeface="+mn-ea"/>
              </a:rPr>
              <a:t>合作達成</a:t>
            </a:r>
            <a:r>
              <a:rPr lang="zh-TW" altLang="en-US" b="1" dirty="0">
                <a:solidFill>
                  <a:schemeClr val="tx1"/>
                </a:solidFill>
                <a:latin typeface="+mn-ea"/>
              </a:rPr>
              <a:t>目標</a:t>
            </a:r>
          </a:p>
        </p:txBody>
      </p:sp>
      <p:sp>
        <p:nvSpPr>
          <p:cNvPr id="8" name="矩形: 圓角化同側角落 10">
            <a:extLst>
              <a:ext uri="{FF2B5EF4-FFF2-40B4-BE49-F238E27FC236}">
                <a16:creationId xmlns:a16="http://schemas.microsoft.com/office/drawing/2014/main" xmlns="" id="{DAA2E751-BF96-4A81-8133-2B6B457E9D61}"/>
              </a:ext>
            </a:extLst>
          </p:cNvPr>
          <p:cNvSpPr/>
          <p:nvPr/>
        </p:nvSpPr>
        <p:spPr>
          <a:xfrm>
            <a:off x="4107598" y="5519220"/>
            <a:ext cx="1401609" cy="1052434"/>
          </a:xfrm>
          <a:prstGeom prst="round2SameRect">
            <a:avLst>
              <a:gd name="adj1" fmla="val 0"/>
              <a:gd name="adj2" fmla="val 36349"/>
            </a:avLst>
          </a:prstGeom>
          <a:solidFill>
            <a:srgbClr val="FFC000">
              <a:alpha val="80000"/>
            </a:srgb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tx1"/>
                </a:solidFill>
                <a:latin typeface="+mn-ea"/>
              </a:rPr>
              <a:t>理解感受樂於互動</a:t>
            </a:r>
          </a:p>
        </p:txBody>
      </p:sp>
    </p:spTree>
    <p:extLst>
      <p:ext uri="{BB962C8B-B14F-4D97-AF65-F5344CB8AC3E}">
        <p14:creationId xmlns:p14="http://schemas.microsoft.com/office/powerpoint/2010/main" val="723046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F5E17E41-09B7-4EDE-BD6A-2FC541EA5E9A}"/>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核心素養具體內涵舉隅</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輔助科技應用</a:t>
            </a:r>
            <a:endParaRPr lang="zh-TW" altLang="en-US" sz="4000" b="1" dirty="0">
              <a:solidFill>
                <a:prstClr val="black"/>
              </a:solidFill>
            </a:endParaRPr>
          </a:p>
        </p:txBody>
      </p:sp>
      <p:graphicFrame>
        <p:nvGraphicFramePr>
          <p:cNvPr id="8" name="內容版面配置區 4"/>
          <p:cNvGraphicFramePr>
            <a:graphicFrameLocks/>
          </p:cNvGraphicFramePr>
          <p:nvPr>
            <p:extLst>
              <p:ext uri="{D42A27DB-BD31-4B8C-83A1-F6EECF244321}">
                <p14:modId xmlns:p14="http://schemas.microsoft.com/office/powerpoint/2010/main" val="886620655"/>
              </p:ext>
            </p:extLst>
          </p:nvPr>
        </p:nvGraphicFramePr>
        <p:xfrm>
          <a:off x="287525" y="1137376"/>
          <a:ext cx="8568951" cy="4430303"/>
        </p:xfrm>
        <a:graphic>
          <a:graphicData uri="http://schemas.openxmlformats.org/drawingml/2006/table">
            <a:tbl>
              <a:tblPr firstRow="1" bandRow="1">
                <a:tableStyleId>{5C22544A-7EE6-4342-B048-85BDC9FD1C3A}</a:tableStyleId>
              </a:tblPr>
              <a:tblGrid>
                <a:gridCol w="999701">
                  <a:extLst>
                    <a:ext uri="{9D8B030D-6E8A-4147-A177-3AD203B41FA5}">
                      <a16:colId xmlns:a16="http://schemas.microsoft.com/office/drawing/2014/main" xmlns="" val="20000"/>
                    </a:ext>
                  </a:extLst>
                </a:gridCol>
                <a:gridCol w="1069697">
                  <a:extLst>
                    <a:ext uri="{9D8B030D-6E8A-4147-A177-3AD203B41FA5}">
                      <a16:colId xmlns:a16="http://schemas.microsoft.com/office/drawing/2014/main" xmlns="" val="20001"/>
                    </a:ext>
                  </a:extLst>
                </a:gridCol>
                <a:gridCol w="2040483">
                  <a:extLst>
                    <a:ext uri="{9D8B030D-6E8A-4147-A177-3AD203B41FA5}">
                      <a16:colId xmlns:a16="http://schemas.microsoft.com/office/drawing/2014/main" xmlns="" val="20002"/>
                    </a:ext>
                  </a:extLst>
                </a:gridCol>
                <a:gridCol w="4459070">
                  <a:extLst>
                    <a:ext uri="{9D8B030D-6E8A-4147-A177-3AD203B41FA5}">
                      <a16:colId xmlns:a16="http://schemas.microsoft.com/office/drawing/2014/main" xmlns="" val="20003"/>
                    </a:ext>
                  </a:extLst>
                </a:gridCol>
              </a:tblGrid>
              <a:tr h="1009201">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核心素養</a:t>
                      </a: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面向</a:t>
                      </a:r>
                    </a:p>
                  </a:txBody>
                  <a:tcPr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核心</a:t>
                      </a:r>
                      <a:endParaRPr kumimoji="0" lang="en-US" altLang="zh-TW"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素養</a:t>
                      </a: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項目</a:t>
                      </a:r>
                    </a:p>
                  </a:txBody>
                  <a:tcPr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zh-TW" altLang="en-US" sz="2200" dirty="0">
                          <a:solidFill>
                            <a:schemeClr val="tx1"/>
                          </a:solidFill>
                          <a:latin typeface="Microsoft JhengHei" panose="020B0604030504040204" pitchFamily="34" charset="-120"/>
                          <a:ea typeface="Microsoft JhengHei" panose="020B0604030504040204" pitchFamily="34" charset="-120"/>
                        </a:rPr>
                        <a:t>項目說明</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ct val="100000"/>
                        </a:lnSpc>
                      </a:pPr>
                      <a:r>
                        <a:rPr lang="zh-TW" altLang="en-US" sz="2200" dirty="0">
                          <a:solidFill>
                            <a:schemeClr val="tx1"/>
                          </a:solidFill>
                          <a:latin typeface="Microsoft JhengHei" panose="020B0604030504040204" pitchFamily="34" charset="-120"/>
                          <a:ea typeface="Microsoft JhengHei" panose="020B0604030504040204" pitchFamily="34" charset="-120"/>
                        </a:rPr>
                        <a:t>核心素養具體內涵</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xmlns="" val="10000"/>
                  </a:ext>
                </a:extLst>
              </a:tr>
              <a:tr h="3421102">
                <a:tc>
                  <a:txBody>
                    <a:bodyPr/>
                    <a:lstStyle/>
                    <a:p>
                      <a:pPr marL="0" algn="ctr" defTabSz="914400" rtl="0" eaLnBrk="1" latinLnBrk="0" hangingPunct="1">
                        <a:spcAft>
                          <a:spcPts val="0"/>
                        </a:spcAft>
                      </a:pPr>
                      <a:r>
                        <a:rPr lang="en-US"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B</a:t>
                      </a:r>
                    </a:p>
                    <a:p>
                      <a:pPr marL="0" algn="ctr" defTabSz="914400" rtl="0" eaLnBrk="1" latinLnBrk="0" hangingPunct="1">
                        <a:spcAft>
                          <a:spcPts val="0"/>
                        </a:spcAft>
                      </a:pPr>
                      <a:r>
                        <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溝通互動</a:t>
                      </a:r>
                    </a:p>
                    <a:p>
                      <a:pPr marL="0" algn="ctr" defTabSz="914400" rtl="0" eaLnBrk="1" latinLnBrk="0" hangingPunct="1">
                        <a:spcAft>
                          <a:spcPts val="0"/>
                        </a:spcAft>
                      </a:pPr>
                      <a:endPar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spcAft>
                          <a:spcPts val="0"/>
                        </a:spcAft>
                      </a:pPr>
                      <a:r>
                        <a:rPr 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B1</a:t>
                      </a:r>
                      <a:endPar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p>
                      <a:pPr algn="ctr">
                        <a:spcAft>
                          <a:spcPts val="0"/>
                        </a:spcAf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符號運用與</a:t>
                      </a:r>
                    </a:p>
                    <a:p>
                      <a:pPr algn="ctr">
                        <a:spcAft>
                          <a:spcPts val="0"/>
                        </a:spcAf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溝通表達</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具備理解及使用語言、文字、數理、肢體及藝術等各種符號進行表達、溝通及互動，並能了解與同理他人，應用在日常生活及工作上。</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特輔</a:t>
                      </a:r>
                      <a:r>
                        <a:rPr lang="en-US"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-B1</a:t>
                      </a:r>
                      <a:endPar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使用輔具表達需求與意見、了解並同理他人，解決溝通及互動問題。</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alpha val="49804"/>
                      </a:srgbClr>
                    </a:solidFill>
                  </a:tcPr>
                </a:tc>
                <a:extLst>
                  <a:ext uri="{0D108BD9-81ED-4DB2-BD59-A6C34878D82A}">
                    <a16:rowId xmlns:a16="http://schemas.microsoft.com/office/drawing/2014/main" xmlns="" val="10001"/>
                  </a:ext>
                </a:extLst>
              </a:tr>
            </a:tbl>
          </a:graphicData>
        </a:graphic>
      </p:graphicFrame>
      <p:sp>
        <p:nvSpPr>
          <p:cNvPr id="2" name="矩形: 圓角化同側角落 1">
            <a:extLst>
              <a:ext uri="{FF2B5EF4-FFF2-40B4-BE49-F238E27FC236}">
                <a16:creationId xmlns:a16="http://schemas.microsoft.com/office/drawing/2014/main" xmlns="" id="{DC90EEFD-1098-4D5E-9D50-A19A61327547}"/>
              </a:ext>
            </a:extLst>
          </p:cNvPr>
          <p:cNvSpPr/>
          <p:nvPr/>
        </p:nvSpPr>
        <p:spPr>
          <a:xfrm>
            <a:off x="2539999" y="5723114"/>
            <a:ext cx="1745693" cy="737474"/>
          </a:xfrm>
          <a:prstGeom prst="round2SameRect">
            <a:avLst>
              <a:gd name="adj1" fmla="val 0"/>
              <a:gd name="adj2" fmla="val 36349"/>
            </a:avLst>
          </a:prstGeom>
          <a:solidFill>
            <a:srgbClr val="D0CECE">
              <a:alpha val="80000"/>
            </a:srgb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solidFill>
                  <a:schemeClr val="tx1"/>
                </a:solidFill>
                <a:latin typeface="+mn-ea"/>
              </a:rPr>
              <a:t>　符號</a:t>
            </a:r>
            <a:r>
              <a:rPr lang="zh-TW" altLang="en-US" sz="2000" b="1" dirty="0" smtClean="0">
                <a:solidFill>
                  <a:schemeClr val="tx1"/>
                </a:solidFill>
                <a:latin typeface="+mn-ea"/>
              </a:rPr>
              <a:t>表達</a:t>
            </a:r>
            <a:endParaRPr lang="en-US" altLang="zh-TW" sz="2000" b="1" dirty="0">
              <a:solidFill>
                <a:schemeClr val="tx1"/>
              </a:solidFill>
              <a:latin typeface="+mn-ea"/>
            </a:endParaRPr>
          </a:p>
          <a:p>
            <a:r>
              <a:rPr lang="zh-TW" altLang="en-US" sz="2000" b="1" dirty="0">
                <a:solidFill>
                  <a:schemeClr val="tx1"/>
                </a:solidFill>
                <a:latin typeface="+mn-ea"/>
              </a:rPr>
              <a:t>　溝通互動</a:t>
            </a:r>
            <a:endParaRPr lang="en-US" altLang="zh-TW" sz="2000" b="1" dirty="0">
              <a:solidFill>
                <a:schemeClr val="tx1"/>
              </a:solidFill>
              <a:latin typeface="+mn-ea"/>
            </a:endParaRPr>
          </a:p>
        </p:txBody>
      </p:sp>
      <p:sp>
        <p:nvSpPr>
          <p:cNvPr id="11" name="矩形: 圓角化同側角落 10">
            <a:extLst>
              <a:ext uri="{FF2B5EF4-FFF2-40B4-BE49-F238E27FC236}">
                <a16:creationId xmlns:a16="http://schemas.microsoft.com/office/drawing/2014/main" xmlns="" id="{DAA2E751-BF96-4A81-8133-2B6B457E9D61}"/>
              </a:ext>
            </a:extLst>
          </p:cNvPr>
          <p:cNvSpPr/>
          <p:nvPr/>
        </p:nvSpPr>
        <p:spPr>
          <a:xfrm>
            <a:off x="4706851" y="5723114"/>
            <a:ext cx="4027704" cy="737474"/>
          </a:xfrm>
          <a:prstGeom prst="round2SameRect">
            <a:avLst>
              <a:gd name="adj1" fmla="val 0"/>
              <a:gd name="adj2" fmla="val 36349"/>
            </a:avLst>
          </a:prstGeom>
          <a:solidFill>
            <a:schemeClr val="accent4">
              <a:alpha val="80000"/>
            </a:scheme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solidFill>
                  <a:schemeClr val="tx1"/>
                </a:solidFill>
                <a:latin typeface="+mn-ea"/>
              </a:rPr>
              <a:t>　　　表達需求、傳遞訊息、</a:t>
            </a:r>
            <a:endParaRPr lang="en-US" altLang="zh-TW" sz="2000" b="1" dirty="0">
              <a:solidFill>
                <a:schemeClr val="tx1"/>
              </a:solidFill>
              <a:latin typeface="+mn-ea"/>
            </a:endParaRPr>
          </a:p>
          <a:p>
            <a:r>
              <a:rPr lang="zh-TW" altLang="en-US" sz="2000" b="1" dirty="0">
                <a:solidFill>
                  <a:schemeClr val="tx1"/>
                </a:solidFill>
                <a:latin typeface="+mn-ea"/>
              </a:rPr>
              <a:t>　　　參與互動、解決問題</a:t>
            </a:r>
          </a:p>
        </p:txBody>
      </p:sp>
      <p:cxnSp>
        <p:nvCxnSpPr>
          <p:cNvPr id="6" name="直線接點 5"/>
          <p:cNvCxnSpPr/>
          <p:nvPr/>
        </p:nvCxnSpPr>
        <p:spPr>
          <a:xfrm>
            <a:off x="4285692" y="6034266"/>
            <a:ext cx="421159"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825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流程圖: 接點 20">
            <a:extLst>
              <a:ext uri="{FF2B5EF4-FFF2-40B4-BE49-F238E27FC236}">
                <a16:creationId xmlns:a16="http://schemas.microsoft.com/office/drawing/2014/main" xmlns="" id="{90253891-40D8-41A1-9A37-75F44CF89FA0}"/>
              </a:ext>
            </a:extLst>
          </p:cNvPr>
          <p:cNvSpPr/>
          <p:nvPr/>
        </p:nvSpPr>
        <p:spPr>
          <a:xfrm>
            <a:off x="2600325" y="1837122"/>
            <a:ext cx="3943350" cy="3941404"/>
          </a:xfrm>
          <a:prstGeom prst="flowChartConnec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5">
            <a:extLst>
              <a:ext uri="{FF2B5EF4-FFF2-40B4-BE49-F238E27FC236}">
                <a16:creationId xmlns:a16="http://schemas.microsoft.com/office/drawing/2014/main" xmlns="" id="{0A43566A-557E-4228-A11E-B3B1A26D57A2}"/>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endParaRPr lang="zh-TW" altLang="en-US" sz="4000" b="1" dirty="0">
              <a:solidFill>
                <a:prstClr val="black"/>
              </a:solidFill>
            </a:endParaRPr>
          </a:p>
        </p:txBody>
      </p:sp>
      <p:sp>
        <p:nvSpPr>
          <p:cNvPr id="3" name="弦 2">
            <a:extLst>
              <a:ext uri="{FF2B5EF4-FFF2-40B4-BE49-F238E27FC236}">
                <a16:creationId xmlns:a16="http://schemas.microsoft.com/office/drawing/2014/main" xmlns="" id="{ECD8AEB3-21DC-492F-BBB2-7C5CE9B28735}"/>
              </a:ext>
            </a:extLst>
          </p:cNvPr>
          <p:cNvSpPr/>
          <p:nvPr/>
        </p:nvSpPr>
        <p:spPr>
          <a:xfrm>
            <a:off x="2772000" y="2007824"/>
            <a:ext cx="3600000" cy="3600000"/>
          </a:xfrm>
          <a:prstGeom prst="chord">
            <a:avLst>
              <a:gd name="adj1" fmla="val 5371850"/>
              <a:gd name="adj2" fmla="val 16200000"/>
            </a:avLst>
          </a:prstGeom>
          <a:solidFill>
            <a:srgbClr val="6DBD37">
              <a:alpha val="69804"/>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弦 6">
            <a:extLst>
              <a:ext uri="{FF2B5EF4-FFF2-40B4-BE49-F238E27FC236}">
                <a16:creationId xmlns:a16="http://schemas.microsoft.com/office/drawing/2014/main" xmlns="" id="{5F8E865A-BC2D-44F3-A43C-4D468B698D99}"/>
              </a:ext>
            </a:extLst>
          </p:cNvPr>
          <p:cNvSpPr/>
          <p:nvPr/>
        </p:nvSpPr>
        <p:spPr>
          <a:xfrm flipH="1">
            <a:off x="2772000" y="2007824"/>
            <a:ext cx="3600000" cy="3600000"/>
          </a:xfrm>
          <a:prstGeom prst="chord">
            <a:avLst>
              <a:gd name="adj1" fmla="val 5371850"/>
              <a:gd name="adj2" fmla="val 16200000"/>
            </a:avLst>
          </a:prstGeom>
          <a:solidFill>
            <a:srgbClr val="009900">
              <a:alpha val="2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文字方塊 4">
            <a:extLst>
              <a:ext uri="{FF2B5EF4-FFF2-40B4-BE49-F238E27FC236}">
                <a16:creationId xmlns:a16="http://schemas.microsoft.com/office/drawing/2014/main" xmlns="" id="{D4EF3609-8C2B-4E53-941D-7480AE7E398F}"/>
              </a:ext>
            </a:extLst>
          </p:cNvPr>
          <p:cNvSpPr txBox="1"/>
          <p:nvPr/>
        </p:nvSpPr>
        <p:spPr>
          <a:xfrm>
            <a:off x="3902586" y="3144423"/>
            <a:ext cx="1338828" cy="1323439"/>
          </a:xfrm>
          <a:prstGeom prst="rect">
            <a:avLst/>
          </a:prstGeom>
          <a:noFill/>
        </p:spPr>
        <p:txBody>
          <a:bodyPr wrap="none" rtlCol="0">
            <a:spAutoFit/>
          </a:bodyPr>
          <a:lstStyle/>
          <a:p>
            <a:r>
              <a:rPr lang="zh-TW" altLang="en-US" sz="4000" b="1" dirty="0">
                <a:latin typeface="+mn-ea"/>
              </a:rPr>
              <a:t>學 習</a:t>
            </a:r>
            <a:endParaRPr lang="en-US" altLang="zh-TW" sz="4000" b="1" dirty="0">
              <a:latin typeface="+mn-ea"/>
            </a:endParaRPr>
          </a:p>
          <a:p>
            <a:r>
              <a:rPr lang="zh-TW" altLang="en-US" sz="4000" b="1" dirty="0">
                <a:latin typeface="+mn-ea"/>
              </a:rPr>
              <a:t>重 點</a:t>
            </a:r>
          </a:p>
        </p:txBody>
      </p:sp>
      <p:cxnSp>
        <p:nvCxnSpPr>
          <p:cNvPr id="9" name="接點: 肘形 8">
            <a:extLst>
              <a:ext uri="{FF2B5EF4-FFF2-40B4-BE49-F238E27FC236}">
                <a16:creationId xmlns:a16="http://schemas.microsoft.com/office/drawing/2014/main" xmlns="" id="{90B4F29E-382D-4E4F-975F-5C6D46E9E13E}"/>
              </a:ext>
            </a:extLst>
          </p:cNvPr>
          <p:cNvCxnSpPr>
            <a:cxnSpLocks/>
          </p:cNvCxnSpPr>
          <p:nvPr/>
        </p:nvCxnSpPr>
        <p:spPr>
          <a:xfrm>
            <a:off x="5573486" y="2571109"/>
            <a:ext cx="1929100" cy="1146628"/>
          </a:xfrm>
          <a:prstGeom prst="bentConnector3">
            <a:avLst>
              <a:gd name="adj1" fmla="val 59029"/>
            </a:avLst>
          </a:prstGeom>
          <a:ln w="28575">
            <a:solidFill>
              <a:srgbClr val="FF938C"/>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接點: 肘形 14">
            <a:extLst>
              <a:ext uri="{FF2B5EF4-FFF2-40B4-BE49-F238E27FC236}">
                <a16:creationId xmlns:a16="http://schemas.microsoft.com/office/drawing/2014/main" xmlns="" id="{9FA03451-6E4C-40EB-843A-620E6D383138}"/>
              </a:ext>
            </a:extLst>
          </p:cNvPr>
          <p:cNvCxnSpPr>
            <a:cxnSpLocks/>
          </p:cNvCxnSpPr>
          <p:nvPr/>
        </p:nvCxnSpPr>
        <p:spPr>
          <a:xfrm>
            <a:off x="1549973" y="3662448"/>
            <a:ext cx="1929100" cy="1146628"/>
          </a:xfrm>
          <a:prstGeom prst="bentConnector3">
            <a:avLst>
              <a:gd name="adj1" fmla="val 45486"/>
            </a:avLst>
          </a:prstGeom>
          <a:ln w="28575">
            <a:solidFill>
              <a:srgbClr val="FF938C"/>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流程圖: 接點 16">
            <a:extLst>
              <a:ext uri="{FF2B5EF4-FFF2-40B4-BE49-F238E27FC236}">
                <a16:creationId xmlns:a16="http://schemas.microsoft.com/office/drawing/2014/main" xmlns="" id="{A5487731-C166-4617-8862-09454FD2F345}"/>
              </a:ext>
            </a:extLst>
          </p:cNvPr>
          <p:cNvSpPr/>
          <p:nvPr/>
        </p:nvSpPr>
        <p:spPr>
          <a:xfrm>
            <a:off x="3389073" y="4719076"/>
            <a:ext cx="180000" cy="1800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流程圖: 接點 17">
            <a:extLst>
              <a:ext uri="{FF2B5EF4-FFF2-40B4-BE49-F238E27FC236}">
                <a16:creationId xmlns:a16="http://schemas.microsoft.com/office/drawing/2014/main" xmlns="" id="{CA711DEB-E397-45BC-AD70-2819AE3ADB6B}"/>
              </a:ext>
            </a:extLst>
          </p:cNvPr>
          <p:cNvSpPr/>
          <p:nvPr/>
        </p:nvSpPr>
        <p:spPr>
          <a:xfrm>
            <a:off x="5483486" y="2481109"/>
            <a:ext cx="180000" cy="1800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xmlns="" id="{5B101D66-35D4-45A9-BB74-7A92DDBD9D90}"/>
              </a:ext>
            </a:extLst>
          </p:cNvPr>
          <p:cNvSpPr txBox="1"/>
          <p:nvPr/>
        </p:nvSpPr>
        <p:spPr>
          <a:xfrm>
            <a:off x="7592586" y="2329841"/>
            <a:ext cx="782386" cy="2554545"/>
          </a:xfrm>
          <a:prstGeom prst="rect">
            <a:avLst/>
          </a:prstGeom>
          <a:solidFill>
            <a:srgbClr val="FF938C">
              <a:alpha val="80000"/>
            </a:srgbClr>
          </a:solidFill>
        </p:spPr>
        <p:txBody>
          <a:bodyPr wrap="square" rtlCol="0">
            <a:spAutoFit/>
          </a:bodyPr>
          <a:lstStyle/>
          <a:p>
            <a:pPr algn="ctr"/>
            <a:r>
              <a:rPr lang="zh-TW" altLang="en-US" sz="4000" b="1" dirty="0">
                <a:solidFill>
                  <a:schemeClr val="tx1">
                    <a:lumMod val="85000"/>
                    <a:lumOff val="15000"/>
                  </a:schemeClr>
                </a:solidFill>
                <a:latin typeface="+mn-ea"/>
              </a:rPr>
              <a:t>學習內容</a:t>
            </a:r>
          </a:p>
        </p:txBody>
      </p:sp>
      <p:sp>
        <p:nvSpPr>
          <p:cNvPr id="20" name="文字方塊 19">
            <a:extLst>
              <a:ext uri="{FF2B5EF4-FFF2-40B4-BE49-F238E27FC236}">
                <a16:creationId xmlns:a16="http://schemas.microsoft.com/office/drawing/2014/main" xmlns="" id="{2BB16F7D-02B1-4B06-BC4D-84253A4947D6}"/>
              </a:ext>
            </a:extLst>
          </p:cNvPr>
          <p:cNvSpPr txBox="1"/>
          <p:nvPr/>
        </p:nvSpPr>
        <p:spPr>
          <a:xfrm>
            <a:off x="858842" y="2329841"/>
            <a:ext cx="691131" cy="2554545"/>
          </a:xfrm>
          <a:prstGeom prst="rect">
            <a:avLst/>
          </a:prstGeom>
          <a:solidFill>
            <a:srgbClr val="FF938C">
              <a:alpha val="80000"/>
            </a:srgbClr>
          </a:solidFill>
        </p:spPr>
        <p:txBody>
          <a:bodyPr wrap="square" rtlCol="0">
            <a:spAutoFit/>
          </a:bodyPr>
          <a:lstStyle/>
          <a:p>
            <a:pPr algn="ctr"/>
            <a:r>
              <a:rPr lang="zh-TW" altLang="en-US" sz="4000" b="1" dirty="0">
                <a:solidFill>
                  <a:schemeClr val="tx1">
                    <a:lumMod val="85000"/>
                    <a:lumOff val="15000"/>
                  </a:schemeClr>
                </a:solidFill>
                <a:latin typeface="+mn-ea"/>
              </a:rPr>
              <a:t>學習</a:t>
            </a:r>
            <a:r>
              <a:rPr lang="zh-TW" altLang="en-US" sz="4000" b="1" dirty="0" smtClean="0">
                <a:solidFill>
                  <a:schemeClr val="tx1">
                    <a:lumMod val="85000"/>
                    <a:lumOff val="15000"/>
                  </a:schemeClr>
                </a:solidFill>
                <a:latin typeface="+mn-ea"/>
              </a:rPr>
              <a:t>表現</a:t>
            </a:r>
            <a:endParaRPr lang="zh-TW" altLang="en-US" sz="4000" b="1" dirty="0">
              <a:solidFill>
                <a:schemeClr val="tx1">
                  <a:lumMod val="85000"/>
                  <a:lumOff val="15000"/>
                </a:schemeClr>
              </a:solidFill>
              <a:latin typeface="+mn-ea"/>
            </a:endParaRPr>
          </a:p>
        </p:txBody>
      </p:sp>
    </p:spTree>
    <p:extLst>
      <p:ext uri="{BB962C8B-B14F-4D97-AF65-F5344CB8AC3E}">
        <p14:creationId xmlns:p14="http://schemas.microsoft.com/office/powerpoint/2010/main" val="3827230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90634DBB-1F13-4254-99D8-F06539021EE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學習表現與學習內容編碼</a:t>
            </a:r>
          </a:p>
        </p:txBody>
      </p:sp>
      <p:grpSp>
        <p:nvGrpSpPr>
          <p:cNvPr id="4" name="群組 3">
            <a:extLst>
              <a:ext uri="{FF2B5EF4-FFF2-40B4-BE49-F238E27FC236}">
                <a16:creationId xmlns:a16="http://schemas.microsoft.com/office/drawing/2014/main" xmlns="" id="{2C8A77C7-35B7-4D05-8CAA-2D5CF08A24BE}"/>
              </a:ext>
            </a:extLst>
          </p:cNvPr>
          <p:cNvGrpSpPr/>
          <p:nvPr/>
        </p:nvGrpSpPr>
        <p:grpSpPr>
          <a:xfrm>
            <a:off x="1960880" y="1247775"/>
            <a:ext cx="6934563" cy="5423139"/>
            <a:chOff x="4734300" y="2209246"/>
            <a:chExt cx="2726972" cy="3341872"/>
          </a:xfrm>
        </p:grpSpPr>
        <p:sp>
          <p:nvSpPr>
            <p:cNvPr id="6" name="자유형 57">
              <a:extLst>
                <a:ext uri="{FF2B5EF4-FFF2-40B4-BE49-F238E27FC236}">
                  <a16:creationId xmlns:a16="http://schemas.microsoft.com/office/drawing/2014/main" xmlns="" id="{4FC76639-3199-4017-80EA-4BEFDEE80E41}"/>
                </a:ext>
              </a:extLst>
            </p:cNvPr>
            <p:cNvSpPr/>
            <p:nvPr/>
          </p:nvSpPr>
          <p:spPr>
            <a:xfrm>
              <a:off x="4794467" y="2647799"/>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7" name="자유형 60">
              <a:extLst>
                <a:ext uri="{FF2B5EF4-FFF2-40B4-BE49-F238E27FC236}">
                  <a16:creationId xmlns:a16="http://schemas.microsoft.com/office/drawing/2014/main" xmlns="" id="{7C034757-72C7-459D-B020-FE5B27F10B2D}"/>
                </a:ext>
              </a:extLst>
            </p:cNvPr>
            <p:cNvSpPr/>
            <p:nvPr/>
          </p:nvSpPr>
          <p:spPr>
            <a:xfrm>
              <a:off x="4734300" y="2209246"/>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8" name="자유형 50">
            <a:extLst>
              <a:ext uri="{FF2B5EF4-FFF2-40B4-BE49-F238E27FC236}">
                <a16:creationId xmlns:a16="http://schemas.microsoft.com/office/drawing/2014/main" xmlns="" id="{D7974884-0772-4F2E-9B15-F37F10927E9B}"/>
              </a:ext>
            </a:extLst>
          </p:cNvPr>
          <p:cNvSpPr/>
          <p:nvPr/>
        </p:nvSpPr>
        <p:spPr>
          <a:xfrm rot="16200000">
            <a:off x="5082889" y="1106473"/>
            <a:ext cx="502809" cy="325700"/>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CDA3">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2" name="矩形 1"/>
          <p:cNvSpPr/>
          <p:nvPr/>
        </p:nvSpPr>
        <p:spPr>
          <a:xfrm>
            <a:off x="2203223" y="1693618"/>
            <a:ext cx="6296873" cy="4724370"/>
          </a:xfrm>
          <a:prstGeom prst="rect">
            <a:avLst/>
          </a:prstGeom>
        </p:spPr>
        <p:txBody>
          <a:bodyPr wrap="square">
            <a:spAutoFit/>
          </a:bodyPr>
          <a:lstStyle/>
          <a:p>
            <a:pPr marL="342900" indent="-342900">
              <a:spcBef>
                <a:spcPts val="600"/>
              </a:spcBef>
              <a:buFont typeface="+mj-lt"/>
              <a:buAutoNum type="arabicPeriod"/>
            </a:pPr>
            <a:r>
              <a:rPr lang="zh-TW" altLang="en-US" sz="2200" dirty="0"/>
              <a:t>功能性動作訓練、輔助科技應用兩科目由兩碼組成，第一碼是向度</a:t>
            </a:r>
            <a:r>
              <a:rPr lang="en-US" altLang="zh-TW" sz="2200" dirty="0"/>
              <a:t>/</a:t>
            </a:r>
            <a:r>
              <a:rPr lang="zh-TW" altLang="en-US" sz="2200" dirty="0"/>
              <a:t>主題，第二碼為流水號。</a:t>
            </a:r>
            <a:endParaRPr lang="en-US" altLang="zh-TW" sz="2200" dirty="0"/>
          </a:p>
          <a:p>
            <a:pPr marL="342900" indent="-342900">
              <a:spcBef>
                <a:spcPts val="600"/>
              </a:spcBef>
              <a:buFont typeface="+mj-lt"/>
              <a:buAutoNum type="arabicPeriod"/>
            </a:pPr>
            <a:r>
              <a:rPr lang="zh-TW" altLang="en-US" sz="2200" dirty="0"/>
              <a:t>其他七科目皆由三碼組成：</a:t>
            </a:r>
            <a:endParaRPr lang="en-US" altLang="zh-TW" sz="2200" dirty="0"/>
          </a:p>
          <a:p>
            <a:pPr marL="800100" lvl="1" indent="-342900">
              <a:buFont typeface="+mj-lt"/>
              <a:buAutoNum type="arabicParenR"/>
            </a:pPr>
            <a:r>
              <a:rPr lang="zh-TW" altLang="en-US" sz="2200" dirty="0"/>
              <a:t>第一碼是向度</a:t>
            </a:r>
            <a:r>
              <a:rPr lang="en-US" altLang="zh-TW" sz="2200" dirty="0"/>
              <a:t>/</a:t>
            </a:r>
            <a:r>
              <a:rPr lang="zh-TW" altLang="en-US" sz="2200" dirty="0"/>
              <a:t>主題，第二碼是階段，第三碼是流水號。</a:t>
            </a:r>
            <a:endParaRPr lang="en-US" altLang="zh-TW" sz="2200" dirty="0"/>
          </a:p>
          <a:p>
            <a:pPr marL="800100" lvl="1" indent="-342900">
              <a:spcBef>
                <a:spcPts val="600"/>
              </a:spcBef>
              <a:buFont typeface="+mj-lt"/>
              <a:buAutoNum type="arabicParenR"/>
            </a:pPr>
            <a:r>
              <a:rPr lang="zh-TW" altLang="en-US" sz="2200" dirty="0"/>
              <a:t>在第二碼「階段」，生活管理、溝通訓練、點字、定向行動四個科目是以</a:t>
            </a:r>
            <a:r>
              <a:rPr lang="en-US" altLang="zh-TW" sz="2200" dirty="0" err="1"/>
              <a:t>sP</a:t>
            </a:r>
            <a:r>
              <a:rPr lang="zh-TW" altLang="en-US" sz="2200" dirty="0"/>
              <a:t>（初階）、</a:t>
            </a:r>
            <a:r>
              <a:rPr lang="en-US" altLang="zh-TW" sz="2200" dirty="0" err="1"/>
              <a:t>sA</a:t>
            </a:r>
            <a:r>
              <a:rPr lang="zh-TW" altLang="en-US" sz="2200" dirty="0"/>
              <a:t>（進階）表示；社會技巧、學習策略、職業教育三科目是以</a:t>
            </a:r>
            <a:r>
              <a:rPr lang="en-US" altLang="zh-TW" sz="2200" dirty="0"/>
              <a:t>Ⅰ</a:t>
            </a:r>
            <a:r>
              <a:rPr lang="zh-TW" altLang="en-US" sz="2200" dirty="0"/>
              <a:t>、</a:t>
            </a:r>
            <a:r>
              <a:rPr lang="en-US" altLang="zh-TW" sz="2200" dirty="0"/>
              <a:t>Ⅱ</a:t>
            </a:r>
            <a:r>
              <a:rPr lang="zh-TW" altLang="en-US" sz="2200" dirty="0"/>
              <a:t>、</a:t>
            </a:r>
            <a:r>
              <a:rPr lang="en-US" altLang="zh-TW" sz="2200" dirty="0"/>
              <a:t>Ⅲ</a:t>
            </a:r>
            <a:r>
              <a:rPr lang="zh-TW" altLang="en-US" sz="2200" dirty="0"/>
              <a:t>、</a:t>
            </a:r>
            <a:r>
              <a:rPr lang="en-US" altLang="zh-TW" sz="2200" dirty="0"/>
              <a:t>Ⅳ</a:t>
            </a:r>
            <a:r>
              <a:rPr lang="zh-TW" altLang="en-US" sz="2200" dirty="0"/>
              <a:t>、</a:t>
            </a:r>
            <a:r>
              <a:rPr lang="en-US" altLang="zh-TW" sz="2200" dirty="0"/>
              <a:t>Ⅴ</a:t>
            </a:r>
            <a:r>
              <a:rPr lang="zh-TW" altLang="en-US" sz="2200" dirty="0" smtClean="0"/>
              <a:t>區分五階段。</a:t>
            </a:r>
            <a:endParaRPr lang="en-US" altLang="zh-TW" sz="2200" dirty="0"/>
          </a:p>
          <a:p>
            <a:pPr marL="342900" indent="-342900">
              <a:spcBef>
                <a:spcPts val="600"/>
              </a:spcBef>
              <a:buFont typeface="+mj-lt"/>
              <a:buAutoNum type="arabicPeriod" startAt="3"/>
            </a:pPr>
            <a:r>
              <a:rPr lang="zh-TW" altLang="en-US" sz="2200" dirty="0">
                <a:solidFill>
                  <a:srgbClr val="FF0000"/>
                </a:solidFill>
              </a:rPr>
              <a:t>前述科目雖區分為不同階段，但教師可依據學生能力現況進行調整，往前或往後選取符合其需求的學習重點，不受階段別之限制。</a:t>
            </a:r>
          </a:p>
        </p:txBody>
      </p:sp>
      <p:pic>
        <p:nvPicPr>
          <p:cNvPr id="11" name="圖片 10">
            <a:extLst>
              <a:ext uri="{FF2B5EF4-FFF2-40B4-BE49-F238E27FC236}">
                <a16:creationId xmlns:a16="http://schemas.microsoft.com/office/drawing/2014/main" xmlns="" id="{F20EB594-5487-44F0-B84B-073962F77D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69" y="2997200"/>
            <a:ext cx="1220496" cy="1220496"/>
          </a:xfrm>
          <a:prstGeom prst="rect">
            <a:avLst/>
          </a:prstGeom>
        </p:spPr>
      </p:pic>
    </p:spTree>
    <p:extLst>
      <p:ext uri="{BB962C8B-B14F-4D97-AF65-F5344CB8AC3E}">
        <p14:creationId xmlns:p14="http://schemas.microsoft.com/office/powerpoint/2010/main" val="3211134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2691796" y="1736346"/>
            <a:ext cx="6187751"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324982" y="1789226"/>
            <a:ext cx="2187575"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xmlns=""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生活管理</a:t>
            </a:r>
            <a:endParaRPr lang="zh-TW" altLang="en-US" sz="4000" b="1" dirty="0">
              <a:solidFill>
                <a:prstClr val="black"/>
              </a:solidFill>
            </a:endParaRPr>
          </a:p>
        </p:txBody>
      </p:sp>
      <p:sp>
        <p:nvSpPr>
          <p:cNvPr id="6" name="矩形 5"/>
          <p:cNvSpPr/>
          <p:nvPr/>
        </p:nvSpPr>
        <p:spPr>
          <a:xfrm>
            <a:off x="480049" y="1922371"/>
            <a:ext cx="1877437" cy="2015936"/>
          </a:xfrm>
          <a:prstGeom prst="rect">
            <a:avLst/>
          </a:prstGeom>
        </p:spPr>
        <p:txBody>
          <a:bodyPr wrap="none">
            <a:spAutoFit/>
          </a:bodyPr>
          <a:lstStyle/>
          <a:p>
            <a:pPr lvl="0">
              <a:spcAft>
                <a:spcPts val="600"/>
              </a:spcAft>
            </a:pPr>
            <a:r>
              <a:rPr lang="zh-TW" altLang="en-US" sz="2400" b="1" dirty="0" smtClean="0">
                <a:solidFill>
                  <a:srgbClr val="0000CC"/>
                </a:solidFill>
                <a:latin typeface="+mj-ea"/>
                <a:ea typeface="+mj-ea"/>
                <a:cs typeface="Times New Roman" panose="02020603050405020304" pitchFamily="18" charset="0"/>
              </a:rPr>
              <a:t> 向    度</a:t>
            </a:r>
            <a:endParaRPr lang="en-US" altLang="zh-TW" sz="2400" b="1" dirty="0" smtClean="0">
              <a:solidFill>
                <a:srgbClr val="0000CC"/>
              </a:solidFill>
              <a:latin typeface="+mj-ea"/>
              <a:ea typeface="+mj-ea"/>
              <a:cs typeface="Times New Roman" panose="02020603050405020304" pitchFamily="18" charset="0"/>
            </a:endParaRPr>
          </a:p>
          <a:p>
            <a:pPr marL="457200" lvl="0" indent="-457200">
              <a:buFont typeface="+mj-lt"/>
              <a:buAutoNum type="arabicPeriod"/>
            </a:pPr>
            <a:r>
              <a:rPr lang="zh-TW" altLang="zh-TW" sz="2400" b="1" dirty="0" smtClean="0">
                <a:latin typeface="+mj-ea"/>
                <a:ea typeface="+mj-ea"/>
              </a:rPr>
              <a:t>自我</a:t>
            </a:r>
            <a:r>
              <a:rPr lang="zh-TW" altLang="zh-TW" sz="2400" b="1" dirty="0">
                <a:latin typeface="+mj-ea"/>
                <a:ea typeface="+mj-ea"/>
              </a:rPr>
              <a:t>照顧</a:t>
            </a:r>
            <a:endParaRPr lang="en-US" altLang="zh-TW" sz="2300" b="1" dirty="0">
              <a:latin typeface="+mj-ea"/>
              <a:ea typeface="+mj-ea"/>
              <a:cs typeface="Times New Roman" panose="02020603050405020304" pitchFamily="18" charset="0"/>
            </a:endParaRPr>
          </a:p>
          <a:p>
            <a:pPr marL="457200" lvl="0" indent="-457200">
              <a:buFont typeface="+mj-lt"/>
              <a:buAutoNum type="arabicPeriod"/>
            </a:pPr>
            <a:r>
              <a:rPr lang="zh-TW" altLang="zh-TW" sz="2400" b="1" dirty="0">
                <a:latin typeface="+mj-ea"/>
                <a:ea typeface="+mj-ea"/>
              </a:rPr>
              <a:t>家庭生活</a:t>
            </a:r>
            <a:endParaRPr lang="en-US" altLang="zh-TW" sz="2400" b="1" dirty="0">
              <a:latin typeface="+mj-ea"/>
              <a:ea typeface="+mj-ea"/>
            </a:endParaRPr>
          </a:p>
          <a:p>
            <a:pPr marL="457200" lvl="0" indent="-457200">
              <a:buFont typeface="+mj-lt"/>
              <a:buAutoNum type="arabicPeriod"/>
            </a:pPr>
            <a:r>
              <a:rPr lang="zh-TW" altLang="zh-TW" sz="2400" b="1" dirty="0">
                <a:latin typeface="+mj-ea"/>
                <a:ea typeface="+mj-ea"/>
              </a:rPr>
              <a:t>社區參與</a:t>
            </a:r>
            <a:endParaRPr lang="en-US" altLang="zh-TW" sz="2400" b="1" dirty="0">
              <a:latin typeface="+mj-ea"/>
              <a:ea typeface="+mj-ea"/>
            </a:endParaRPr>
          </a:p>
          <a:p>
            <a:pPr marL="457200" lvl="0" indent="-457200">
              <a:buFont typeface="+mj-lt"/>
              <a:buAutoNum type="arabicPeriod"/>
            </a:pPr>
            <a:r>
              <a:rPr lang="zh-TW" altLang="zh-TW" sz="2400" b="1" dirty="0">
                <a:latin typeface="+mj-ea"/>
                <a:ea typeface="+mj-ea"/>
              </a:rPr>
              <a:t>自我決策</a:t>
            </a:r>
            <a:endParaRPr lang="zh-TW" altLang="en-US" sz="2300" b="1" dirty="0">
              <a:latin typeface="+mj-ea"/>
              <a:ea typeface="+mj-ea"/>
              <a:cs typeface="Times New Roman" panose="02020603050405020304" pitchFamily="18" charset="0"/>
            </a:endParaRPr>
          </a:p>
        </p:txBody>
      </p:sp>
      <p:sp>
        <p:nvSpPr>
          <p:cNvPr id="3" name="矩形 2"/>
          <p:cNvSpPr/>
          <p:nvPr/>
        </p:nvSpPr>
        <p:spPr>
          <a:xfrm>
            <a:off x="3206047" y="1922371"/>
            <a:ext cx="6153364" cy="6204776"/>
          </a:xfrm>
          <a:prstGeom prst="rect">
            <a:avLst/>
          </a:prstGeom>
        </p:spPr>
        <p:txBody>
          <a:bodyPr wrap="square" numCol="2">
            <a:spAutoFit/>
          </a:bodyPr>
          <a:lstStyle/>
          <a:p>
            <a:pPr lvl="0">
              <a:spcAft>
                <a:spcPct val="20000"/>
              </a:spcAft>
            </a:pPr>
            <a:r>
              <a:rPr lang="zh-TW" altLang="en-US" sz="2400" b="1" dirty="0" smtClean="0">
                <a:solidFill>
                  <a:srgbClr val="0000CC"/>
                </a:solidFill>
                <a:latin typeface="+mj-ea"/>
                <a:ea typeface="+mj-ea"/>
                <a:cs typeface="Times New Roman" panose="02020603050405020304" pitchFamily="18" charset="0"/>
              </a:rPr>
              <a:t>  主     題</a:t>
            </a:r>
            <a:endParaRPr lang="en-US" altLang="zh-TW" sz="2400" b="1" dirty="0" smtClean="0">
              <a:solidFill>
                <a:srgbClr val="0000CC"/>
              </a:solidFill>
              <a:latin typeface="+mj-ea"/>
              <a:ea typeface="+mj-ea"/>
              <a:cs typeface="Times New Roman" panose="02020603050405020304" pitchFamily="18" charset="0"/>
            </a:endParaRPr>
          </a:p>
          <a:p>
            <a:pPr marL="457200" lvl="0" indent="-457200">
              <a:spcAft>
                <a:spcPct val="20000"/>
              </a:spcAft>
              <a:buFont typeface="+mj-lt"/>
              <a:buAutoNum type="arabicPeriod"/>
            </a:pPr>
            <a:r>
              <a:rPr lang="zh-TW" altLang="zh-TW" sz="2200" b="1" dirty="0" smtClean="0">
                <a:latin typeface="+mj-ea"/>
                <a:ea typeface="+mj-ea"/>
              </a:rPr>
              <a:t>飲食</a:t>
            </a:r>
            <a:endParaRPr lang="en-US" altLang="zh-TW" sz="2200" b="1" dirty="0">
              <a:latin typeface="+mj-ea"/>
              <a:ea typeface="+mj-ea"/>
            </a:endParaRPr>
          </a:p>
          <a:p>
            <a:pPr marL="457200" lvl="0" indent="-457200">
              <a:spcAft>
                <a:spcPct val="20000"/>
              </a:spcAft>
              <a:buFont typeface="+mj-lt"/>
              <a:buAutoNum type="arabicPeriod"/>
            </a:pPr>
            <a:r>
              <a:rPr lang="zh-TW" altLang="zh-TW" sz="2200" b="1" dirty="0">
                <a:latin typeface="+mj-ea"/>
                <a:ea typeface="+mj-ea"/>
              </a:rPr>
              <a:t>衣著</a:t>
            </a:r>
            <a:endParaRPr lang="en-US" altLang="zh-TW" sz="2200" b="1" dirty="0">
              <a:latin typeface="+mj-ea"/>
              <a:ea typeface="+mj-ea"/>
            </a:endParaRPr>
          </a:p>
          <a:p>
            <a:pPr marL="457200" lvl="0" indent="-457200">
              <a:spcAft>
                <a:spcPct val="20000"/>
              </a:spcAft>
              <a:buFont typeface="+mj-lt"/>
              <a:buAutoNum type="arabicPeriod"/>
            </a:pPr>
            <a:r>
              <a:rPr lang="zh-TW" altLang="zh-TW" sz="2200" b="1" dirty="0">
                <a:latin typeface="+mj-ea"/>
                <a:ea typeface="+mj-ea"/>
              </a:rPr>
              <a:t>個人衛生</a:t>
            </a:r>
            <a:endParaRPr lang="en-US" altLang="zh-TW" sz="2200" b="1" dirty="0">
              <a:latin typeface="+mj-ea"/>
              <a:ea typeface="+mj-ea"/>
            </a:endParaRPr>
          </a:p>
          <a:p>
            <a:pPr marL="457200" lvl="0" indent="-457200">
              <a:spcAft>
                <a:spcPct val="20000"/>
              </a:spcAft>
              <a:buFont typeface="+mj-lt"/>
              <a:buAutoNum type="arabicPeriod"/>
            </a:pPr>
            <a:r>
              <a:rPr lang="zh-TW" altLang="zh-TW" sz="2200" b="1" dirty="0">
                <a:latin typeface="+mj-ea"/>
                <a:ea typeface="+mj-ea"/>
              </a:rPr>
              <a:t>健康管理</a:t>
            </a:r>
            <a:endParaRPr lang="en-US" altLang="zh-TW" sz="2200" b="1" dirty="0">
              <a:latin typeface="+mj-ea"/>
              <a:ea typeface="+mj-ea"/>
            </a:endParaRPr>
          </a:p>
          <a:p>
            <a:pPr marL="457200" lvl="0" indent="-457200">
              <a:spcAft>
                <a:spcPct val="20000"/>
              </a:spcAft>
              <a:buFont typeface="+mj-lt"/>
              <a:buAutoNum type="arabicPeriod"/>
            </a:pPr>
            <a:r>
              <a:rPr lang="zh-TW" altLang="zh-TW" sz="2200" b="1" dirty="0">
                <a:latin typeface="+mj-ea"/>
                <a:ea typeface="+mj-ea"/>
              </a:rPr>
              <a:t>財物管理</a:t>
            </a:r>
            <a:endParaRPr lang="en-US" altLang="zh-TW" sz="2200" b="1" dirty="0">
              <a:latin typeface="+mj-ea"/>
              <a:ea typeface="+mj-ea"/>
            </a:endParaRPr>
          </a:p>
          <a:p>
            <a:pPr marL="457200" lvl="0" indent="-457200">
              <a:spcAft>
                <a:spcPct val="20000"/>
              </a:spcAft>
              <a:buFont typeface="+mj-lt"/>
              <a:buAutoNum type="arabicPeriod"/>
            </a:pPr>
            <a:r>
              <a:rPr lang="zh-TW" altLang="zh-TW" sz="2200" b="1" dirty="0" smtClean="0">
                <a:latin typeface="+mj-ea"/>
                <a:ea typeface="+mj-ea"/>
              </a:rPr>
              <a:t>環境衛生</a:t>
            </a:r>
            <a:endParaRPr lang="en-US" altLang="zh-TW" sz="2200" b="1" dirty="0">
              <a:latin typeface="+mj-ea"/>
              <a:ea typeface="+mj-ea"/>
            </a:endParaRPr>
          </a:p>
          <a:p>
            <a:pPr marL="457200" lvl="0" indent="-457200">
              <a:spcAft>
                <a:spcPct val="20000"/>
              </a:spcAft>
              <a:buFont typeface="+mj-lt"/>
              <a:buAutoNum type="arabicPeriod"/>
            </a:pPr>
            <a:r>
              <a:rPr lang="zh-TW" altLang="zh-TW" sz="2200" b="1" dirty="0">
                <a:latin typeface="+mj-ea"/>
                <a:ea typeface="+mj-ea"/>
              </a:rPr>
              <a:t>居家安全</a:t>
            </a:r>
            <a:endParaRPr lang="en-US" altLang="zh-TW" sz="2200" b="1" dirty="0">
              <a:latin typeface="+mj-ea"/>
              <a:ea typeface="+mj-ea"/>
            </a:endParaRPr>
          </a:p>
          <a:p>
            <a:pPr marL="457200" lvl="0" indent="-457200">
              <a:spcAft>
                <a:spcPct val="20000"/>
              </a:spcAft>
              <a:buFont typeface="+mj-lt"/>
              <a:buAutoNum type="arabicPeriod"/>
            </a:pPr>
            <a:r>
              <a:rPr lang="zh-TW" altLang="en-US" sz="2200" b="1" dirty="0">
                <a:latin typeface="+mj-ea"/>
                <a:ea typeface="+mj-ea"/>
              </a:rPr>
              <a:t>休閒活動</a:t>
            </a:r>
            <a:endParaRPr lang="en-US" altLang="zh-TW" sz="2200" b="1" dirty="0">
              <a:latin typeface="+mj-ea"/>
              <a:ea typeface="+mj-ea"/>
            </a:endParaRPr>
          </a:p>
          <a:p>
            <a:pPr marL="457200" lvl="0" indent="-457200">
              <a:spcAft>
                <a:spcPct val="20000"/>
              </a:spcAft>
              <a:buFont typeface="+mj-lt"/>
              <a:buAutoNum type="arabicPeriod"/>
            </a:pPr>
            <a:r>
              <a:rPr lang="zh-TW" altLang="en-US" sz="2200" b="1" dirty="0" smtClean="0">
                <a:latin typeface="+mj-ea"/>
                <a:ea typeface="+mj-ea"/>
              </a:rPr>
              <a:t>家庭關係與自我</a:t>
            </a:r>
            <a:r>
              <a:rPr lang="zh-TW" altLang="en-US" sz="2200" b="1" dirty="0">
                <a:latin typeface="+mj-ea"/>
                <a:ea typeface="+mj-ea"/>
              </a:rPr>
              <a:t>保護</a:t>
            </a:r>
            <a:endParaRPr lang="en-US" altLang="zh-TW" sz="2200" b="1" dirty="0">
              <a:latin typeface="+mj-ea"/>
              <a:ea typeface="+mj-ea"/>
            </a:endParaRPr>
          </a:p>
          <a:p>
            <a:pPr marL="457200" lvl="0" indent="-457200">
              <a:spcAft>
                <a:spcPct val="20000"/>
              </a:spcAft>
              <a:buFont typeface="+mj-lt"/>
              <a:buAutoNum type="arabicPeriod"/>
            </a:pPr>
            <a:endParaRPr lang="en-US" altLang="zh-TW" sz="2200" b="1" dirty="0">
              <a:latin typeface="+mj-ea"/>
              <a:ea typeface="+mj-ea"/>
            </a:endParaRPr>
          </a:p>
          <a:p>
            <a:pPr marL="457200" lvl="0" indent="-457200">
              <a:spcAft>
                <a:spcPct val="20000"/>
              </a:spcAft>
              <a:buFont typeface="+mj-lt"/>
              <a:buAutoNum type="arabicPeriod"/>
            </a:pPr>
            <a:endParaRPr lang="en-US" altLang="zh-TW" sz="2200" b="1" dirty="0">
              <a:latin typeface="+mj-ea"/>
              <a:ea typeface="+mj-ea"/>
            </a:endParaRPr>
          </a:p>
          <a:p>
            <a:pPr marL="457200" lvl="0" indent="-457200">
              <a:spcAft>
                <a:spcPct val="20000"/>
              </a:spcAft>
              <a:buFont typeface="+mj-lt"/>
              <a:buAutoNum type="arabicPeriod"/>
            </a:pPr>
            <a:endParaRPr lang="en-US" altLang="zh-TW" sz="2200" b="1" dirty="0">
              <a:latin typeface="+mj-ea"/>
              <a:ea typeface="+mj-ea"/>
            </a:endParaRPr>
          </a:p>
          <a:p>
            <a:pPr marL="457200" lvl="0" indent="-457200">
              <a:spcAft>
                <a:spcPct val="20000"/>
              </a:spcAft>
              <a:buFont typeface="+mj-lt"/>
              <a:buAutoNum type="arabicPeriod"/>
            </a:pPr>
            <a:endParaRPr lang="en-US" altLang="zh-TW" sz="2200" b="1" dirty="0">
              <a:latin typeface="+mj-ea"/>
              <a:ea typeface="+mj-ea"/>
            </a:endParaRPr>
          </a:p>
          <a:p>
            <a:pPr marL="457200" lvl="0" indent="-457200">
              <a:spcAft>
                <a:spcPct val="20000"/>
              </a:spcAft>
              <a:buFont typeface="+mj-lt"/>
              <a:buAutoNum type="arabicPeriod" startAt="10"/>
            </a:pPr>
            <a:endParaRPr lang="en-US" altLang="zh-TW" sz="2200" b="1" dirty="0" smtClean="0">
              <a:latin typeface="+mj-ea"/>
              <a:ea typeface="+mj-ea"/>
            </a:endParaRPr>
          </a:p>
          <a:p>
            <a:pPr marL="457200" lvl="0" indent="-457200">
              <a:spcAft>
                <a:spcPct val="20000"/>
              </a:spcAft>
              <a:buFont typeface="+mj-lt"/>
              <a:buAutoNum type="arabicPeriod" startAt="10"/>
            </a:pPr>
            <a:endParaRPr lang="en-US" altLang="zh-TW" sz="2200" b="1" dirty="0" smtClean="0">
              <a:latin typeface="+mj-ea"/>
              <a:ea typeface="+mj-ea"/>
            </a:endParaRPr>
          </a:p>
          <a:p>
            <a:pPr marL="457200" lvl="0" indent="-457200">
              <a:spcAft>
                <a:spcPct val="20000"/>
              </a:spcAft>
              <a:buFont typeface="+mj-lt"/>
              <a:buAutoNum type="arabicPeriod" startAt="10"/>
            </a:pPr>
            <a:r>
              <a:rPr lang="zh-TW" altLang="en-US" sz="2200" b="1" dirty="0" smtClean="0">
                <a:latin typeface="+mj-ea"/>
                <a:ea typeface="+mj-ea"/>
              </a:rPr>
              <a:t>行動</a:t>
            </a:r>
            <a:r>
              <a:rPr lang="zh-TW" altLang="en-US" sz="2200" b="1" dirty="0">
                <a:latin typeface="+mj-ea"/>
                <a:ea typeface="+mj-ea"/>
              </a:rPr>
              <a:t>與交通安全</a:t>
            </a:r>
            <a:endParaRPr lang="en-US" altLang="zh-TW" sz="2200" b="1" dirty="0">
              <a:latin typeface="+mj-ea"/>
              <a:ea typeface="+mj-ea"/>
            </a:endParaRPr>
          </a:p>
          <a:p>
            <a:pPr marL="457200" lvl="0" indent="-457200">
              <a:spcAft>
                <a:spcPct val="20000"/>
              </a:spcAft>
              <a:buFont typeface="+mj-lt"/>
              <a:buAutoNum type="arabicPeriod" startAt="10"/>
            </a:pPr>
            <a:r>
              <a:rPr lang="zh-TW" altLang="en-US" sz="2200" b="1" dirty="0">
                <a:latin typeface="+mj-ea"/>
                <a:ea typeface="+mj-ea"/>
              </a:rPr>
              <a:t>社區生活</a:t>
            </a:r>
            <a:endParaRPr lang="en-US" altLang="zh-TW" sz="2200" b="1" dirty="0">
              <a:latin typeface="+mj-ea"/>
              <a:ea typeface="+mj-ea"/>
            </a:endParaRPr>
          </a:p>
          <a:p>
            <a:pPr marL="457200" lvl="0" indent="-457200">
              <a:spcAft>
                <a:spcPct val="20000"/>
              </a:spcAft>
              <a:buFont typeface="+mj-lt"/>
              <a:buAutoNum type="arabicPeriod" startAt="10"/>
            </a:pPr>
            <a:r>
              <a:rPr lang="zh-TW" altLang="en-US" sz="2200" b="1" dirty="0" smtClean="0">
                <a:latin typeface="+mj-ea"/>
                <a:ea typeface="+mj-ea"/>
              </a:rPr>
              <a:t>獨立自主</a:t>
            </a:r>
            <a:r>
              <a:rPr lang="en-US" altLang="zh-TW" sz="2200" b="1" dirty="0" smtClean="0">
                <a:latin typeface="+mj-ea"/>
                <a:ea typeface="+mj-ea"/>
              </a:rPr>
              <a:t/>
            </a:r>
            <a:br>
              <a:rPr lang="en-US" altLang="zh-TW" sz="2200" b="1" dirty="0" smtClean="0">
                <a:latin typeface="+mj-ea"/>
                <a:ea typeface="+mj-ea"/>
              </a:rPr>
            </a:br>
            <a:r>
              <a:rPr lang="zh-TW" altLang="en-US" sz="2200" b="1" dirty="0" smtClean="0">
                <a:latin typeface="+mj-ea"/>
                <a:ea typeface="+mj-ea"/>
              </a:rPr>
              <a:t>與</a:t>
            </a:r>
            <a:r>
              <a:rPr lang="zh-TW" altLang="en-US" sz="2200" b="1" dirty="0">
                <a:latin typeface="+mj-ea"/>
                <a:ea typeface="+mj-ea"/>
              </a:rPr>
              <a:t>自我管理</a:t>
            </a:r>
            <a:endParaRPr lang="en-US" altLang="zh-TW" sz="2200" b="1" dirty="0">
              <a:latin typeface="+mj-ea"/>
              <a:ea typeface="+mj-ea"/>
            </a:endParaRPr>
          </a:p>
          <a:p>
            <a:pPr marL="457200" lvl="0" indent="-457200">
              <a:spcAft>
                <a:spcPct val="20000"/>
              </a:spcAft>
              <a:buFont typeface="+mj-lt"/>
              <a:buAutoNum type="arabicPeriod" startAt="10"/>
            </a:pPr>
            <a:r>
              <a:rPr lang="zh-TW" altLang="en-US" sz="2200" b="1" dirty="0">
                <a:latin typeface="+mj-ea"/>
                <a:ea typeface="+mj-ea"/>
              </a:rPr>
              <a:t>心理賦</a:t>
            </a:r>
            <a:r>
              <a:rPr lang="zh-TW" altLang="en-US" sz="2200" b="1" dirty="0" smtClean="0">
                <a:latin typeface="+mj-ea"/>
                <a:ea typeface="+mj-ea"/>
              </a:rPr>
              <a:t>權</a:t>
            </a:r>
            <a:r>
              <a:rPr lang="en-US" altLang="zh-TW" sz="2200" b="1" dirty="0" smtClean="0">
                <a:latin typeface="+mj-ea"/>
                <a:ea typeface="+mj-ea"/>
              </a:rPr>
              <a:t/>
            </a:r>
            <a:br>
              <a:rPr lang="en-US" altLang="zh-TW" sz="2200" b="1" dirty="0" smtClean="0">
                <a:latin typeface="+mj-ea"/>
                <a:ea typeface="+mj-ea"/>
              </a:rPr>
            </a:br>
            <a:r>
              <a:rPr lang="zh-TW" altLang="en-US" sz="2200" b="1" dirty="0" smtClean="0">
                <a:latin typeface="+mj-ea"/>
                <a:ea typeface="+mj-ea"/>
              </a:rPr>
              <a:t>與</a:t>
            </a:r>
            <a:r>
              <a:rPr lang="zh-TW" altLang="en-US" sz="2200" b="1" dirty="0">
                <a:latin typeface="+mj-ea"/>
                <a:ea typeface="+mj-ea"/>
              </a:rPr>
              <a:t>自我實現</a:t>
            </a:r>
          </a:p>
        </p:txBody>
      </p:sp>
      <p:sp>
        <p:nvSpPr>
          <p:cNvPr id="13" name="AutoShape 37">
            <a:extLst>
              <a:ext uri="{FF2B5EF4-FFF2-40B4-BE49-F238E27FC236}">
                <a16:creationId xmlns:a16="http://schemas.microsoft.com/office/drawing/2014/main" xmlns="" id="{CB3386B3-D17B-4D7B-9E27-1D72389C8CBC}"/>
              </a:ext>
            </a:extLst>
          </p:cNvPr>
          <p:cNvSpPr>
            <a:spLocks/>
          </p:cNvSpPr>
          <p:nvPr/>
        </p:nvSpPr>
        <p:spPr bwMode="auto">
          <a:xfrm>
            <a:off x="324982" y="1097451"/>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xmlns="" id="{FBAEB50D-5E6F-4D43-BEFA-80165E56E706}"/>
              </a:ext>
            </a:extLst>
          </p:cNvPr>
          <p:cNvSpPr>
            <a:spLocks/>
          </p:cNvSpPr>
          <p:nvPr/>
        </p:nvSpPr>
        <p:spPr bwMode="auto">
          <a:xfrm>
            <a:off x="4898895" y="1043622"/>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xmlns="" id="{A16035ED-DA08-4C81-A0B3-F5FA24E8EFCB}"/>
              </a:ext>
            </a:extLst>
          </p:cNvPr>
          <p:cNvGrpSpPr/>
          <p:nvPr/>
        </p:nvGrpSpPr>
        <p:grpSpPr>
          <a:xfrm>
            <a:off x="7007933" y="5445760"/>
            <a:ext cx="1480940" cy="900000"/>
            <a:chOff x="3751129" y="981941"/>
            <a:chExt cx="9146275" cy="6020772"/>
          </a:xfrm>
        </p:grpSpPr>
        <p:pic>
          <p:nvPicPr>
            <p:cNvPr id="23" name="圖片 22">
              <a:extLst>
                <a:ext uri="{FF2B5EF4-FFF2-40B4-BE49-F238E27FC236}">
                  <a16:creationId xmlns:a16="http://schemas.microsoft.com/office/drawing/2014/main" xmlns=""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xmlns=""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xmlns=""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768" y="5085760"/>
            <a:ext cx="1260000" cy="1260000"/>
          </a:xfrm>
          <a:prstGeom prst="rect">
            <a:avLst/>
          </a:prstGeom>
        </p:spPr>
      </p:pic>
    </p:spTree>
    <p:extLst>
      <p:ext uri="{BB962C8B-B14F-4D97-AF65-F5344CB8AC3E}">
        <p14:creationId xmlns:p14="http://schemas.microsoft.com/office/powerpoint/2010/main" val="3703719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531484" y="1673715"/>
            <a:ext cx="4247018"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1274274" y="1731471"/>
            <a:ext cx="2187575"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xmlns=""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smtClean="0">
                <a:solidFill>
                  <a:prstClr val="black"/>
                </a:solidFill>
                <a:latin typeface="微軟正黑體" panose="020B0604030504040204" pitchFamily="34" charset="-120"/>
                <a:ea typeface="微軟正黑體" panose="020B0604030504040204" pitchFamily="34" charset="-120"/>
              </a:rPr>
              <a:t>–</a:t>
            </a:r>
            <a:r>
              <a:rPr lang="zh-TW" altLang="en-US" sz="3600" b="1" dirty="0" smtClean="0">
                <a:solidFill>
                  <a:prstClr val="black"/>
                </a:solidFill>
                <a:latin typeface="微軟正黑體" panose="020B0604030504040204" pitchFamily="34" charset="-120"/>
                <a:ea typeface="微軟正黑體" panose="020B0604030504040204" pitchFamily="34" charset="-120"/>
              </a:rPr>
              <a:t>社會技巧</a:t>
            </a:r>
            <a:endParaRPr lang="zh-TW" altLang="en-US" sz="4000" b="1" dirty="0">
              <a:solidFill>
                <a:prstClr val="black"/>
              </a:solidFill>
            </a:endParaRPr>
          </a:p>
        </p:txBody>
      </p:sp>
      <p:sp>
        <p:nvSpPr>
          <p:cNvPr id="6" name="矩形 5"/>
          <p:cNvSpPr/>
          <p:nvPr/>
        </p:nvSpPr>
        <p:spPr>
          <a:xfrm>
            <a:off x="1506286" y="1955440"/>
            <a:ext cx="1723549" cy="1985159"/>
          </a:xfrm>
          <a:prstGeom prst="rect">
            <a:avLst/>
          </a:prstGeom>
        </p:spPr>
        <p:txBody>
          <a:bodyPr wrap="none">
            <a:spAutoFit/>
          </a:bodyPr>
          <a:lstStyle/>
          <a:p>
            <a:pPr lvl="0">
              <a:spcBef>
                <a:spcPts val="600"/>
              </a:spcBef>
            </a:pPr>
            <a:r>
              <a:rPr lang="zh-TW" altLang="en-US" sz="2400" b="1" dirty="0" smtClean="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800" b="1" dirty="0">
                <a:latin typeface="+mj-ea"/>
              </a:rPr>
              <a:t>處己</a:t>
            </a:r>
            <a:endParaRPr lang="en-US" altLang="zh-TW" sz="2800" b="1" dirty="0">
              <a:latin typeface="+mj-ea"/>
            </a:endParaRPr>
          </a:p>
          <a:p>
            <a:pPr marL="457200" lvl="0" indent="-457200">
              <a:spcBef>
                <a:spcPts val="600"/>
              </a:spcBef>
              <a:buFont typeface="+mj-lt"/>
              <a:buAutoNum type="arabicPeriod"/>
            </a:pPr>
            <a:r>
              <a:rPr lang="zh-TW" altLang="en-US" sz="2800" b="1" dirty="0">
                <a:latin typeface="+mj-ea"/>
              </a:rPr>
              <a:t>處人</a:t>
            </a:r>
            <a:endParaRPr lang="en-US" altLang="zh-TW" sz="2800" b="1" dirty="0">
              <a:latin typeface="+mj-ea"/>
            </a:endParaRPr>
          </a:p>
          <a:p>
            <a:pPr marL="457200" lvl="0" indent="-457200">
              <a:spcBef>
                <a:spcPts val="600"/>
              </a:spcBef>
              <a:buFont typeface="+mj-lt"/>
              <a:buAutoNum type="arabicPeriod"/>
            </a:pPr>
            <a:r>
              <a:rPr lang="zh-TW" altLang="en-US" sz="2800" b="1" dirty="0">
                <a:latin typeface="+mj-ea"/>
              </a:rPr>
              <a:t>處環境</a:t>
            </a:r>
          </a:p>
        </p:txBody>
      </p:sp>
      <p:sp>
        <p:nvSpPr>
          <p:cNvPr id="13" name="AutoShape 37">
            <a:extLst>
              <a:ext uri="{FF2B5EF4-FFF2-40B4-BE49-F238E27FC236}">
                <a16:creationId xmlns:a16="http://schemas.microsoft.com/office/drawing/2014/main" xmlns=""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xmlns=""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xmlns="" id="{A16035ED-DA08-4C81-A0B3-F5FA24E8EFCB}"/>
              </a:ext>
            </a:extLst>
          </p:cNvPr>
          <p:cNvGrpSpPr/>
          <p:nvPr/>
        </p:nvGrpSpPr>
        <p:grpSpPr>
          <a:xfrm>
            <a:off x="6124013" y="5242560"/>
            <a:ext cx="1480940" cy="900000"/>
            <a:chOff x="3751129" y="981941"/>
            <a:chExt cx="9146275" cy="6020772"/>
          </a:xfrm>
        </p:grpSpPr>
        <p:pic>
          <p:nvPicPr>
            <p:cNvPr id="23" name="圖片 22">
              <a:extLst>
                <a:ext uri="{FF2B5EF4-FFF2-40B4-BE49-F238E27FC236}">
                  <a16:creationId xmlns:a16="http://schemas.microsoft.com/office/drawing/2014/main" xmlns=""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xmlns=""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xmlns=""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6664" y="4963423"/>
            <a:ext cx="1260000" cy="1260000"/>
          </a:xfrm>
          <a:prstGeom prst="rect">
            <a:avLst/>
          </a:prstGeom>
        </p:spPr>
      </p:pic>
      <p:sp>
        <p:nvSpPr>
          <p:cNvPr id="4" name="矩形 3"/>
          <p:cNvSpPr/>
          <p:nvPr/>
        </p:nvSpPr>
        <p:spPr>
          <a:xfrm>
            <a:off x="4861659" y="1940051"/>
            <a:ext cx="3667760" cy="2000548"/>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800" b="1" dirty="0">
                <a:latin typeface="+mj-ea"/>
              </a:rPr>
              <a:t>自我的行為與效能</a:t>
            </a:r>
            <a:endParaRPr lang="en-US" altLang="zh-TW" sz="2800" b="1" dirty="0">
              <a:latin typeface="+mj-ea"/>
            </a:endParaRPr>
          </a:p>
          <a:p>
            <a:pPr marL="457200" lvl="0" indent="-457200">
              <a:spcAft>
                <a:spcPct val="20000"/>
              </a:spcAft>
              <a:buFont typeface="+mj-lt"/>
              <a:buAutoNum type="arabicPeriod"/>
            </a:pPr>
            <a:r>
              <a:rPr lang="zh-TW" altLang="en-US" sz="2800" b="1" dirty="0">
                <a:latin typeface="+mj-ea"/>
              </a:rPr>
              <a:t>溝通與人際的互動</a:t>
            </a:r>
            <a:endParaRPr lang="en-US" altLang="zh-TW" sz="2800" b="1" dirty="0">
              <a:latin typeface="+mj-ea"/>
            </a:endParaRPr>
          </a:p>
          <a:p>
            <a:pPr marL="457200" lvl="0" indent="-457200">
              <a:buFont typeface="+mj-lt"/>
              <a:buAutoNum type="arabicPeriod"/>
            </a:pPr>
            <a:r>
              <a:rPr lang="zh-TW" altLang="en-US" sz="2800" b="1" dirty="0">
                <a:latin typeface="+mj-ea"/>
              </a:rPr>
              <a:t>家庭與社會的參與</a:t>
            </a:r>
            <a:endParaRPr lang="en-US" altLang="zh-TW" sz="2800" b="1" dirty="0">
              <a:latin typeface="+mj-ea"/>
            </a:endParaRPr>
          </a:p>
        </p:txBody>
      </p:sp>
    </p:spTree>
    <p:extLst>
      <p:ext uri="{BB962C8B-B14F-4D97-AF65-F5344CB8AC3E}">
        <p14:creationId xmlns:p14="http://schemas.microsoft.com/office/powerpoint/2010/main" val="2420090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531484" y="1673715"/>
            <a:ext cx="4247018"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633905" y="1700154"/>
            <a:ext cx="3617013"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xmlns=""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smtClean="0">
                <a:solidFill>
                  <a:prstClr val="black"/>
                </a:solidFill>
                <a:latin typeface="微軟正黑體" panose="020B0604030504040204" pitchFamily="34" charset="-120"/>
                <a:ea typeface="微軟正黑體" panose="020B0604030504040204" pitchFamily="34" charset="-120"/>
              </a:rPr>
              <a:t>–</a:t>
            </a:r>
            <a:r>
              <a:rPr lang="zh-TW" altLang="en-US" sz="3600" b="1" dirty="0" smtClean="0">
                <a:solidFill>
                  <a:prstClr val="black"/>
                </a:solidFill>
                <a:latin typeface="微軟正黑體" panose="020B0604030504040204" pitchFamily="34" charset="-120"/>
                <a:ea typeface="微軟正黑體" panose="020B0604030504040204" pitchFamily="34" charset="-120"/>
              </a:rPr>
              <a:t>學習策略</a:t>
            </a:r>
            <a:endParaRPr lang="zh-TW" altLang="en-US" sz="4000" b="1" dirty="0">
              <a:solidFill>
                <a:prstClr val="black"/>
              </a:solidFill>
            </a:endParaRPr>
          </a:p>
        </p:txBody>
      </p:sp>
      <p:sp>
        <p:nvSpPr>
          <p:cNvPr id="6" name="矩形 5"/>
          <p:cNvSpPr/>
          <p:nvPr/>
        </p:nvSpPr>
        <p:spPr>
          <a:xfrm>
            <a:off x="834598" y="1998441"/>
            <a:ext cx="3416320" cy="2246769"/>
          </a:xfrm>
          <a:prstGeom prst="rect">
            <a:avLst/>
          </a:prstGeom>
        </p:spPr>
        <p:txBody>
          <a:bodyPr wrap="none">
            <a:spAutoFit/>
          </a:bodyPr>
          <a:lstStyle/>
          <a:p>
            <a:pPr lvl="0">
              <a:spcBef>
                <a:spcPts val="600"/>
              </a:spcBef>
            </a:pPr>
            <a:r>
              <a:rPr lang="zh-TW" altLang="en-US" sz="2400" b="1" dirty="0" smtClean="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smtClean="0">
                <a:latin typeface="+mj-ea"/>
              </a:rPr>
              <a:t>提升</a:t>
            </a:r>
            <a:r>
              <a:rPr lang="zh-TW" altLang="en-US" sz="2400" b="1" dirty="0">
                <a:latin typeface="+mj-ea"/>
              </a:rPr>
              <a:t>認知</a:t>
            </a:r>
            <a:r>
              <a:rPr lang="zh-TW" altLang="en-US" sz="2400" b="1" dirty="0" smtClean="0">
                <a:latin typeface="+mj-ea"/>
              </a:rPr>
              <a:t>學習</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提升動機</a:t>
            </a:r>
            <a:r>
              <a:rPr lang="zh-TW" altLang="en-US" sz="2400" b="1" dirty="0">
                <a:latin typeface="+mj-ea"/>
              </a:rPr>
              <a:t>與態度</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運用</a:t>
            </a:r>
            <a:r>
              <a:rPr lang="zh-TW" altLang="en-US" sz="2400" b="1" dirty="0">
                <a:latin typeface="+mj-ea"/>
              </a:rPr>
              <a:t>環境與學習</a:t>
            </a:r>
            <a:r>
              <a:rPr lang="zh-TW" altLang="en-US" sz="2400" b="1" dirty="0" smtClean="0">
                <a:latin typeface="+mj-ea"/>
              </a:rPr>
              <a:t>工具</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發展</a:t>
            </a:r>
            <a:r>
              <a:rPr lang="zh-TW" altLang="en-US" sz="2400" b="1" dirty="0">
                <a:latin typeface="+mj-ea"/>
              </a:rPr>
              <a:t>後設認知</a:t>
            </a:r>
            <a:r>
              <a:rPr lang="zh-TW" altLang="en-US" sz="2400" b="1" dirty="0" smtClean="0">
                <a:latin typeface="+mj-ea"/>
              </a:rPr>
              <a:t>策略</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a16="http://schemas.microsoft.com/office/drawing/2014/main" xmlns=""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xmlns=""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xmlns=""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a16="http://schemas.microsoft.com/office/drawing/2014/main" xmlns=""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xmlns=""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xmlns=""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6664" y="4963423"/>
            <a:ext cx="1260000" cy="1260000"/>
          </a:xfrm>
          <a:prstGeom prst="rect">
            <a:avLst/>
          </a:prstGeom>
        </p:spPr>
      </p:pic>
      <p:sp>
        <p:nvSpPr>
          <p:cNvPr id="4" name="矩形 3"/>
          <p:cNvSpPr/>
          <p:nvPr/>
        </p:nvSpPr>
        <p:spPr>
          <a:xfrm>
            <a:off x="4861659" y="1940051"/>
            <a:ext cx="3667760" cy="2766911"/>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認知策略</a:t>
            </a:r>
            <a:endParaRPr lang="en-US" altLang="zh-TW" sz="2400" b="1" dirty="0">
              <a:latin typeface="+mj-ea"/>
            </a:endParaRPr>
          </a:p>
          <a:p>
            <a:pPr marL="457200" lvl="0" indent="-457200">
              <a:spcBef>
                <a:spcPts val="600"/>
              </a:spcBef>
              <a:buFont typeface="+mj-lt"/>
              <a:buAutoNum type="arabicPeriod"/>
            </a:pPr>
            <a:r>
              <a:rPr lang="zh-TW" altLang="en-US" sz="2400" b="1" dirty="0" smtClean="0">
                <a:latin typeface="+mj-ea"/>
              </a:rPr>
              <a:t>態度與動機</a:t>
            </a:r>
            <a:r>
              <a:rPr lang="zh-TW" altLang="en-US" sz="2400" b="1" dirty="0">
                <a:latin typeface="+mj-ea"/>
              </a:rPr>
              <a:t>策略</a:t>
            </a:r>
          </a:p>
          <a:p>
            <a:pPr marL="457200" lvl="0" indent="-457200">
              <a:spcBef>
                <a:spcPts val="600"/>
              </a:spcBef>
              <a:buFont typeface="+mj-lt"/>
              <a:buAutoNum type="arabicPeriod"/>
            </a:pPr>
            <a:r>
              <a:rPr lang="zh-TW" altLang="en-US" sz="2400" b="1" dirty="0">
                <a:latin typeface="+mj-ea"/>
              </a:rPr>
              <a:t>環境調整和</a:t>
            </a:r>
            <a:endParaRPr lang="en-US" altLang="zh-TW" sz="2400" b="1" dirty="0">
              <a:latin typeface="+mj-ea"/>
            </a:endParaRPr>
          </a:p>
          <a:p>
            <a:pPr lvl="0">
              <a:spcBef>
                <a:spcPts val="600"/>
              </a:spcBef>
            </a:pPr>
            <a:r>
              <a:rPr lang="zh-TW" altLang="en-US" sz="2400" b="1" dirty="0">
                <a:latin typeface="+mj-ea"/>
              </a:rPr>
              <a:t>      學習工具運用策略</a:t>
            </a:r>
            <a:endParaRPr lang="en-US" altLang="zh-TW" sz="2400" b="1" dirty="0">
              <a:latin typeface="+mj-ea"/>
            </a:endParaRPr>
          </a:p>
          <a:p>
            <a:pPr marL="457200" lvl="0" indent="-457200">
              <a:spcBef>
                <a:spcPts val="600"/>
              </a:spcBef>
              <a:buFont typeface="+mj-lt"/>
              <a:buAutoNum type="arabicPeriod" startAt="4"/>
            </a:pPr>
            <a:r>
              <a:rPr lang="zh-TW" altLang="en-US" sz="2400" b="1" dirty="0">
                <a:latin typeface="+mj-ea"/>
              </a:rPr>
              <a:t>後設認知策略</a:t>
            </a:r>
            <a:endParaRPr lang="en-US" altLang="zh-TW" sz="2400" b="1" dirty="0">
              <a:latin typeface="+mj-ea"/>
              <a:cs typeface="Times New Roman" panose="02020603050405020304" pitchFamily="18" charset="0"/>
            </a:endParaRPr>
          </a:p>
        </p:txBody>
      </p:sp>
    </p:spTree>
    <p:extLst>
      <p:ext uri="{BB962C8B-B14F-4D97-AF65-F5344CB8AC3E}">
        <p14:creationId xmlns:p14="http://schemas.microsoft.com/office/powerpoint/2010/main" val="2383981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BCBC5">
            <a:alpha val="40000"/>
          </a:srgbClr>
        </a:solidFill>
        <a:effectLst/>
      </p:bgPr>
    </p:bg>
    <p:spTree>
      <p:nvGrpSpPr>
        <p:cNvPr id="1" name=""/>
        <p:cNvGrpSpPr/>
        <p:nvPr/>
      </p:nvGrpSpPr>
      <p:grpSpPr>
        <a:xfrm>
          <a:off x="0" y="0"/>
          <a:ext cx="0" cy="0"/>
          <a:chOff x="0" y="0"/>
          <a:chExt cx="0" cy="0"/>
        </a:xfrm>
      </p:grpSpPr>
      <p:grpSp>
        <p:nvGrpSpPr>
          <p:cNvPr id="17" name="群組 16">
            <a:extLst>
              <a:ext uri="{FF2B5EF4-FFF2-40B4-BE49-F238E27FC236}">
                <a16:creationId xmlns:a16="http://schemas.microsoft.com/office/drawing/2014/main" xmlns="" id="{4FD46578-FC82-438F-9F7F-38189E62060A}"/>
              </a:ext>
            </a:extLst>
          </p:cNvPr>
          <p:cNvGrpSpPr/>
          <p:nvPr/>
        </p:nvGrpSpPr>
        <p:grpSpPr>
          <a:xfrm>
            <a:off x="383072" y="1347150"/>
            <a:ext cx="8875694" cy="2977147"/>
            <a:chOff x="270958" y="2696028"/>
            <a:chExt cx="7614654" cy="2977147"/>
          </a:xfrm>
        </p:grpSpPr>
        <p:sp>
          <p:nvSpPr>
            <p:cNvPr id="5" name="平行四邊形 4">
              <a:extLst>
                <a:ext uri="{FF2B5EF4-FFF2-40B4-BE49-F238E27FC236}">
                  <a16:creationId xmlns:a16="http://schemas.microsoft.com/office/drawing/2014/main" xmlns="" id="{DF923767-B348-4DB6-AF20-B7D4EEF5496B}"/>
                </a:ext>
              </a:extLst>
            </p:cNvPr>
            <p:cNvSpPr/>
            <p:nvPr/>
          </p:nvSpPr>
          <p:spPr>
            <a:xfrm>
              <a:off x="1086568" y="5194965"/>
              <a:ext cx="6799044" cy="351972"/>
            </a:xfrm>
            <a:prstGeom prst="parallelogram">
              <a:avLst>
                <a:gd name="adj" fmla="val 87682"/>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矩形: 圓角化單一角落 1">
              <a:extLst>
                <a:ext uri="{FF2B5EF4-FFF2-40B4-BE49-F238E27FC236}">
                  <a16:creationId xmlns:a16="http://schemas.microsoft.com/office/drawing/2014/main" xmlns="" id="{9A5D902B-CE81-429E-B402-36ED6C1651CE}"/>
                </a:ext>
              </a:extLst>
            </p:cNvPr>
            <p:cNvSpPr/>
            <p:nvPr/>
          </p:nvSpPr>
          <p:spPr>
            <a:xfrm>
              <a:off x="270959" y="2696029"/>
              <a:ext cx="7315906" cy="2862321"/>
            </a:xfrm>
            <a:prstGeom prst="round1Rect">
              <a:avLst>
                <a:gd name="adj" fmla="val 5000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矩形 2">
              <a:extLst>
                <a:ext uri="{FF2B5EF4-FFF2-40B4-BE49-F238E27FC236}">
                  <a16:creationId xmlns:a16="http://schemas.microsoft.com/office/drawing/2014/main" xmlns="" id="{C5F8A1EF-3F2E-485D-9897-023C29BB2C13}"/>
                </a:ext>
              </a:extLst>
            </p:cNvPr>
            <p:cNvSpPr/>
            <p:nvPr/>
          </p:nvSpPr>
          <p:spPr>
            <a:xfrm>
              <a:off x="270958" y="2696028"/>
              <a:ext cx="1605673" cy="2862311"/>
            </a:xfrm>
            <a:prstGeom prst="rect">
              <a:avLst/>
            </a:prstGeom>
            <a:solidFill>
              <a:srgbClr val="6BCBC5"/>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9" name="直線單箭頭接點 8">
              <a:extLst>
                <a:ext uri="{FF2B5EF4-FFF2-40B4-BE49-F238E27FC236}">
                  <a16:creationId xmlns:a16="http://schemas.microsoft.com/office/drawing/2014/main" xmlns="" id="{3C4CA01C-82BB-4B1A-B7BF-FC2DB663025F}"/>
                </a:ext>
              </a:extLst>
            </p:cNvPr>
            <p:cNvCxnSpPr>
              <a:cxnSpLocks/>
            </p:cNvCxnSpPr>
            <p:nvPr/>
          </p:nvCxnSpPr>
          <p:spPr>
            <a:xfrm flipV="1">
              <a:off x="6029248" y="2696028"/>
              <a:ext cx="1420541" cy="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xmlns="" id="{57C380B3-F9D8-49F8-843B-1BC653B2C02B}"/>
                </a:ext>
              </a:extLst>
            </p:cNvPr>
            <p:cNvCxnSpPr>
              <a:cxnSpLocks/>
              <a:stCxn id="2" idx="3"/>
            </p:cNvCxnSpPr>
            <p:nvPr/>
          </p:nvCxnSpPr>
          <p:spPr>
            <a:xfrm flipH="1" flipV="1">
              <a:off x="7586864" y="2810853"/>
              <a:ext cx="2" cy="1316337"/>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xmlns="" id="{D259383E-49D1-43CF-A982-DFB2A88025C2}"/>
                </a:ext>
              </a:extLst>
            </p:cNvPr>
            <p:cNvSpPr txBox="1"/>
            <p:nvPr/>
          </p:nvSpPr>
          <p:spPr>
            <a:xfrm>
              <a:off x="280218" y="3193319"/>
              <a:ext cx="1605673" cy="1938992"/>
            </a:xfrm>
            <a:prstGeom prst="rect">
              <a:avLst/>
            </a:prstGeom>
            <a:noFill/>
          </p:spPr>
          <p:txBody>
            <a:bodyPr wrap="square" rtlCol="0">
              <a:spAutoFit/>
            </a:bodyPr>
            <a:lstStyle/>
            <a:p>
              <a:pPr algn="ctr"/>
              <a:r>
                <a:rPr lang="zh-TW" altLang="en-US" sz="6000" b="1" dirty="0">
                  <a:solidFill>
                    <a:schemeClr val="bg1"/>
                  </a:solidFill>
                  <a:latin typeface="微軟正黑體" panose="020B0604030504040204" pitchFamily="34" charset="-120"/>
                  <a:ea typeface="微軟正黑體" panose="020B0604030504040204" pitchFamily="34" charset="-120"/>
                </a:rPr>
                <a:t>第一</a:t>
              </a:r>
              <a:endParaRPr lang="en-US" altLang="zh-TW" sz="6000" b="1" dirty="0">
                <a:solidFill>
                  <a:schemeClr val="bg1"/>
                </a:solidFill>
                <a:latin typeface="微軟正黑體" panose="020B0604030504040204" pitchFamily="34" charset="-120"/>
                <a:ea typeface="微軟正黑體" panose="020B0604030504040204" pitchFamily="34" charset="-120"/>
              </a:endParaRPr>
            </a:p>
            <a:p>
              <a:pPr algn="ctr"/>
              <a:r>
                <a:rPr lang="zh-TW" altLang="en-US" sz="6000" b="1" dirty="0">
                  <a:solidFill>
                    <a:schemeClr val="bg1"/>
                  </a:solidFill>
                  <a:latin typeface="微軟正黑體" panose="020B0604030504040204" pitchFamily="34" charset="-120"/>
                  <a:ea typeface="微軟正黑體" panose="020B0604030504040204" pitchFamily="34" charset="-120"/>
                </a:rPr>
                <a:t>部分</a:t>
              </a:r>
            </a:p>
          </p:txBody>
        </p:sp>
        <p:sp>
          <p:nvSpPr>
            <p:cNvPr id="14" name="Text Box 9">
              <a:extLst>
                <a:ext uri="{FF2B5EF4-FFF2-40B4-BE49-F238E27FC236}">
                  <a16:creationId xmlns:a16="http://schemas.microsoft.com/office/drawing/2014/main" xmlns="" id="{679283DB-995B-4D1F-A462-DA057410DAE9}"/>
                </a:ext>
              </a:extLst>
            </p:cNvPr>
            <p:cNvSpPr txBox="1">
              <a:spLocks noChangeArrowheads="1"/>
            </p:cNvSpPr>
            <p:nvPr/>
          </p:nvSpPr>
          <p:spPr bwMode="auto">
            <a:xfrm>
              <a:off x="1696042" y="2810853"/>
              <a:ext cx="5980415" cy="2862322"/>
            </a:xfrm>
            <a:prstGeom prst="rect">
              <a:avLst/>
            </a:prstGeom>
            <a:noFill/>
            <a:ln w="9525" algn="ctr">
              <a:noFill/>
              <a:miter lim="800000"/>
              <a:headEnd/>
              <a:tailEnd/>
            </a:ln>
          </p:spPr>
          <p:txBody>
            <a:bodyPr wrap="square">
              <a:spAutoFit/>
            </a:bodyPr>
            <a:lstStyle/>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特殊需求領域課程</a:t>
              </a:r>
              <a:endParaRPr lang="en-US" altLang="zh-TW" sz="6000" b="1" kern="0" dirty="0">
                <a:latin typeface="微軟正黑體" panose="020B0604030504040204" pitchFamily="34" charset="-120"/>
                <a:ea typeface="微軟正黑體" panose="020B0604030504040204" pitchFamily="34" charset="-120"/>
              </a:endParaRP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在十二年國教課綱</a:t>
              </a:r>
              <a:endParaRPr lang="en-US" altLang="zh-TW" sz="6000" b="1" kern="0" dirty="0">
                <a:latin typeface="微軟正黑體" panose="020B0604030504040204" pitchFamily="34" charset="-120"/>
                <a:ea typeface="微軟正黑體" panose="020B0604030504040204" pitchFamily="34" charset="-120"/>
              </a:endParaRP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總綱的定位</a:t>
              </a:r>
            </a:p>
          </p:txBody>
        </p:sp>
      </p:grpSp>
      <p:sp>
        <p:nvSpPr>
          <p:cNvPr id="42" name="AutoShape 27">
            <a:extLst>
              <a:ext uri="{FF2B5EF4-FFF2-40B4-BE49-F238E27FC236}">
                <a16:creationId xmlns:a16="http://schemas.microsoft.com/office/drawing/2014/main" xmlns="" id="{2ECC9360-20CC-43B1-8D74-D05E7CA6C4A6}"/>
              </a:ext>
            </a:extLst>
          </p:cNvPr>
          <p:cNvSpPr>
            <a:spLocks/>
          </p:cNvSpPr>
          <p:nvPr/>
        </p:nvSpPr>
        <p:spPr bwMode="auto">
          <a:xfrm>
            <a:off x="3349109" y="5715184"/>
            <a:ext cx="84960"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50" name="AutoShape 39">
            <a:extLst>
              <a:ext uri="{FF2B5EF4-FFF2-40B4-BE49-F238E27FC236}">
                <a16:creationId xmlns:a16="http://schemas.microsoft.com/office/drawing/2014/main" xmlns="" id="{8A91C789-2A25-400D-ADC7-527C5B10C4F4}"/>
              </a:ext>
            </a:extLst>
          </p:cNvPr>
          <p:cNvSpPr>
            <a:spLocks/>
          </p:cNvSpPr>
          <p:nvPr/>
        </p:nvSpPr>
        <p:spPr bwMode="auto">
          <a:xfrm>
            <a:off x="7389176" y="5715184"/>
            <a:ext cx="84961"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pic>
        <p:nvPicPr>
          <p:cNvPr id="80" name="圖片 79">
            <a:extLst>
              <a:ext uri="{FF2B5EF4-FFF2-40B4-BE49-F238E27FC236}">
                <a16:creationId xmlns:a16="http://schemas.microsoft.com/office/drawing/2014/main" xmlns="" id="{B24B5145-69BC-4AD4-B8B5-59C33F7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55025">
            <a:off x="244018" y="5460218"/>
            <a:ext cx="540000" cy="540000"/>
          </a:xfrm>
          <a:prstGeom prst="rect">
            <a:avLst/>
          </a:prstGeom>
        </p:spPr>
      </p:pic>
      <p:pic>
        <p:nvPicPr>
          <p:cNvPr id="81" name="圖片 80">
            <a:extLst>
              <a:ext uri="{FF2B5EF4-FFF2-40B4-BE49-F238E27FC236}">
                <a16:creationId xmlns:a16="http://schemas.microsoft.com/office/drawing/2014/main" xmlns="" id="{338839BF-4315-456D-B528-CFCE7580AF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0544">
            <a:off x="2025809" y="5328154"/>
            <a:ext cx="720000" cy="720000"/>
          </a:xfrm>
          <a:prstGeom prst="rect">
            <a:avLst/>
          </a:prstGeom>
        </p:spPr>
      </p:pic>
      <p:pic>
        <p:nvPicPr>
          <p:cNvPr id="82" name="圖片 81">
            <a:extLst>
              <a:ext uri="{FF2B5EF4-FFF2-40B4-BE49-F238E27FC236}">
                <a16:creationId xmlns:a16="http://schemas.microsoft.com/office/drawing/2014/main" xmlns="" id="{7684282A-2837-4CEE-A1B2-C42E770345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325" y="5265834"/>
            <a:ext cx="464384" cy="464384"/>
          </a:xfrm>
          <a:prstGeom prst="rect">
            <a:avLst/>
          </a:prstGeom>
        </p:spPr>
      </p:pic>
      <p:pic>
        <p:nvPicPr>
          <p:cNvPr id="83" name="圖片 82">
            <a:extLst>
              <a:ext uri="{FF2B5EF4-FFF2-40B4-BE49-F238E27FC236}">
                <a16:creationId xmlns:a16="http://schemas.microsoft.com/office/drawing/2014/main" xmlns="" id="{68360DD8-3786-4263-BAB1-858254E3E4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5199" y="5334419"/>
            <a:ext cx="603173" cy="603173"/>
          </a:xfrm>
          <a:prstGeom prst="rect">
            <a:avLst/>
          </a:prstGeom>
        </p:spPr>
      </p:pic>
      <p:pic>
        <p:nvPicPr>
          <p:cNvPr id="84" name="圖片 83">
            <a:extLst>
              <a:ext uri="{FF2B5EF4-FFF2-40B4-BE49-F238E27FC236}">
                <a16:creationId xmlns:a16="http://schemas.microsoft.com/office/drawing/2014/main" xmlns="" id="{8654D6BC-3FD1-410F-A84B-9F6449629F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8109" y="5577592"/>
            <a:ext cx="360000" cy="360000"/>
          </a:xfrm>
          <a:prstGeom prst="rect">
            <a:avLst/>
          </a:prstGeom>
        </p:spPr>
      </p:pic>
      <p:pic>
        <p:nvPicPr>
          <p:cNvPr id="86" name="圖片 85">
            <a:extLst>
              <a:ext uri="{FF2B5EF4-FFF2-40B4-BE49-F238E27FC236}">
                <a16:creationId xmlns:a16="http://schemas.microsoft.com/office/drawing/2014/main" xmlns="" id="{9288F3B8-AF22-45A7-BA64-D091C32287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4289500" y="5442603"/>
            <a:ext cx="492543" cy="540000"/>
          </a:xfrm>
          <a:prstGeom prst="rect">
            <a:avLst/>
          </a:prstGeom>
        </p:spPr>
      </p:pic>
      <p:pic>
        <p:nvPicPr>
          <p:cNvPr id="87" name="圖片 86">
            <a:extLst>
              <a:ext uri="{FF2B5EF4-FFF2-40B4-BE49-F238E27FC236}">
                <a16:creationId xmlns:a16="http://schemas.microsoft.com/office/drawing/2014/main" xmlns="" id="{A75D4F62-5EC6-4322-847D-1D24CD5088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080544">
            <a:off x="6090761" y="5307143"/>
            <a:ext cx="720000" cy="656724"/>
          </a:xfrm>
          <a:prstGeom prst="rect">
            <a:avLst/>
          </a:prstGeom>
        </p:spPr>
      </p:pic>
      <p:pic>
        <p:nvPicPr>
          <p:cNvPr id="88" name="圖片 87">
            <a:extLst>
              <a:ext uri="{FF2B5EF4-FFF2-40B4-BE49-F238E27FC236}">
                <a16:creationId xmlns:a16="http://schemas.microsoft.com/office/drawing/2014/main" xmlns="" id="{6B6BBE1E-26DE-494E-A321-031D4B86168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88685" y="5189547"/>
            <a:ext cx="614043" cy="540671"/>
          </a:xfrm>
          <a:prstGeom prst="rect">
            <a:avLst/>
          </a:prstGeom>
        </p:spPr>
      </p:pic>
      <p:pic>
        <p:nvPicPr>
          <p:cNvPr id="89" name="圖片 88">
            <a:extLst>
              <a:ext uri="{FF2B5EF4-FFF2-40B4-BE49-F238E27FC236}">
                <a16:creationId xmlns:a16="http://schemas.microsoft.com/office/drawing/2014/main" xmlns="" id="{336A3873-6709-4920-8D93-BD20C5C3A2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0261" y="5529870"/>
            <a:ext cx="360000" cy="328362"/>
          </a:xfrm>
          <a:prstGeom prst="rect">
            <a:avLst/>
          </a:prstGeom>
        </p:spPr>
      </p:pic>
      <p:pic>
        <p:nvPicPr>
          <p:cNvPr id="90" name="圖片 89">
            <a:extLst>
              <a:ext uri="{FF2B5EF4-FFF2-40B4-BE49-F238E27FC236}">
                <a16:creationId xmlns:a16="http://schemas.microsoft.com/office/drawing/2014/main" xmlns="" id="{4D6D050C-2418-41DF-A2E6-8C4DD859CCD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59857" y="5572755"/>
            <a:ext cx="360000" cy="328362"/>
          </a:xfrm>
          <a:prstGeom prst="rect">
            <a:avLst/>
          </a:prstGeom>
        </p:spPr>
      </p:pic>
      <p:pic>
        <p:nvPicPr>
          <p:cNvPr id="91" name="圖片 90">
            <a:extLst>
              <a:ext uri="{FF2B5EF4-FFF2-40B4-BE49-F238E27FC236}">
                <a16:creationId xmlns:a16="http://schemas.microsoft.com/office/drawing/2014/main" xmlns="" id="{AE7B3CAF-3AEA-4548-A625-47791F0E05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8424013" y="5439265"/>
            <a:ext cx="492543" cy="540000"/>
          </a:xfrm>
          <a:prstGeom prst="rect">
            <a:avLst/>
          </a:prstGeom>
        </p:spPr>
      </p:pic>
      <p:pic>
        <p:nvPicPr>
          <p:cNvPr id="93" name="圖片 92">
            <a:extLst>
              <a:ext uri="{FF2B5EF4-FFF2-40B4-BE49-F238E27FC236}">
                <a16:creationId xmlns:a16="http://schemas.microsoft.com/office/drawing/2014/main" xmlns="" id="{422427B7-35B9-4346-8428-ABD265182FC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10975" y="5296077"/>
            <a:ext cx="629394" cy="629394"/>
          </a:xfrm>
          <a:prstGeom prst="rect">
            <a:avLst/>
          </a:prstGeom>
        </p:spPr>
      </p:pic>
      <p:pic>
        <p:nvPicPr>
          <p:cNvPr id="94" name="圖片 93">
            <a:extLst>
              <a:ext uri="{FF2B5EF4-FFF2-40B4-BE49-F238E27FC236}">
                <a16:creationId xmlns:a16="http://schemas.microsoft.com/office/drawing/2014/main" xmlns="" id="{8E3B497A-9A55-438A-AC11-D828009EC0B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10829" y="5460218"/>
            <a:ext cx="360000" cy="360000"/>
          </a:xfrm>
          <a:prstGeom prst="rect">
            <a:avLst/>
          </a:prstGeom>
        </p:spPr>
      </p:pic>
    </p:spTree>
    <p:extLst>
      <p:ext uri="{BB962C8B-B14F-4D97-AF65-F5344CB8AC3E}">
        <p14:creationId xmlns:p14="http://schemas.microsoft.com/office/powerpoint/2010/main" val="318224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861659" y="1673715"/>
            <a:ext cx="3768091"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595436" y="1726594"/>
            <a:ext cx="3650286"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xmlns=""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smtClean="0">
                <a:solidFill>
                  <a:prstClr val="black"/>
                </a:solidFill>
                <a:latin typeface="微軟正黑體" panose="020B0604030504040204" pitchFamily="34" charset="-120"/>
                <a:ea typeface="微軟正黑體" panose="020B0604030504040204" pitchFamily="34" charset="-120"/>
              </a:rPr>
              <a:t>–</a:t>
            </a:r>
            <a:r>
              <a:rPr lang="zh-TW" altLang="en-US" sz="3600" b="1" dirty="0" smtClean="0">
                <a:solidFill>
                  <a:prstClr val="black"/>
                </a:solidFill>
                <a:latin typeface="微軟正黑體" panose="020B0604030504040204" pitchFamily="34" charset="-120"/>
                <a:ea typeface="微軟正黑體" panose="020B0604030504040204" pitchFamily="34" charset="-120"/>
              </a:rPr>
              <a:t>職業教育</a:t>
            </a:r>
            <a:endParaRPr lang="zh-TW" altLang="en-US" sz="4000" b="1" dirty="0">
              <a:solidFill>
                <a:prstClr val="black"/>
              </a:solidFill>
            </a:endParaRPr>
          </a:p>
        </p:txBody>
      </p:sp>
      <p:sp>
        <p:nvSpPr>
          <p:cNvPr id="6" name="矩形 5"/>
          <p:cNvSpPr/>
          <p:nvPr/>
        </p:nvSpPr>
        <p:spPr>
          <a:xfrm>
            <a:off x="1429342" y="1888682"/>
            <a:ext cx="1877437" cy="3585597"/>
          </a:xfrm>
          <a:prstGeom prst="rect">
            <a:avLst/>
          </a:prstGeom>
        </p:spPr>
        <p:txBody>
          <a:bodyPr wrap="none">
            <a:spAutoFit/>
          </a:bodyPr>
          <a:lstStyle/>
          <a:p>
            <a:pPr lvl="0">
              <a:spcBef>
                <a:spcPts val="600"/>
              </a:spcBef>
            </a:pPr>
            <a:r>
              <a:rPr lang="zh-TW" altLang="en-US" sz="2400" b="1" dirty="0" smtClean="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smtClean="0">
                <a:latin typeface="+mj-ea"/>
              </a:rPr>
              <a:t>工作資訊</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求職準備</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工作表現</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工作安全</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工作習慣</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工作調適</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團隊合作</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a16="http://schemas.microsoft.com/office/drawing/2014/main" xmlns=""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xmlns=""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xmlns=""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a16="http://schemas.microsoft.com/office/drawing/2014/main" xmlns=""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xmlns=""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xmlns=""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8442" y="5562134"/>
            <a:ext cx="863698" cy="863698"/>
          </a:xfrm>
          <a:prstGeom prst="rect">
            <a:avLst/>
          </a:prstGeom>
        </p:spPr>
      </p:pic>
      <p:sp>
        <p:nvSpPr>
          <p:cNvPr id="4" name="矩形 3"/>
          <p:cNvSpPr/>
          <p:nvPr/>
        </p:nvSpPr>
        <p:spPr>
          <a:xfrm>
            <a:off x="5545006" y="1890220"/>
            <a:ext cx="2029467" cy="1791260"/>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400" b="1" dirty="0">
                <a:latin typeface="+mj-ea"/>
              </a:rPr>
              <a:t>工作</a:t>
            </a:r>
            <a:r>
              <a:rPr lang="zh-TW" altLang="en-US" sz="2400" b="1" dirty="0" smtClean="0">
                <a:latin typeface="+mj-ea"/>
              </a:rPr>
              <a:t>知識</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工作技能</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工作態度</a:t>
            </a:r>
            <a:endParaRPr lang="en-US" altLang="zh-TW" sz="2400" b="1" dirty="0">
              <a:latin typeface="+mj-ea"/>
            </a:endParaRPr>
          </a:p>
        </p:txBody>
      </p:sp>
    </p:spTree>
    <p:extLst>
      <p:ext uri="{BB962C8B-B14F-4D97-AF65-F5344CB8AC3E}">
        <p14:creationId xmlns:p14="http://schemas.microsoft.com/office/powerpoint/2010/main" val="3451601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861659" y="1673715"/>
            <a:ext cx="3768091"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595436" y="1726594"/>
            <a:ext cx="3650286"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xmlns=""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smtClean="0">
                <a:solidFill>
                  <a:prstClr val="black"/>
                </a:solidFill>
                <a:latin typeface="微軟正黑體" panose="020B0604030504040204" pitchFamily="34" charset="-120"/>
                <a:ea typeface="微軟正黑體" panose="020B0604030504040204" pitchFamily="34" charset="-120"/>
              </a:rPr>
              <a:t>–</a:t>
            </a:r>
            <a:r>
              <a:rPr lang="zh-TW" altLang="en-US" sz="3600" b="1" dirty="0" smtClean="0">
                <a:solidFill>
                  <a:prstClr val="black"/>
                </a:solidFill>
                <a:latin typeface="微軟正黑體" panose="020B0604030504040204" pitchFamily="34" charset="-120"/>
                <a:ea typeface="微軟正黑體" panose="020B0604030504040204" pitchFamily="34" charset="-120"/>
              </a:rPr>
              <a:t>溝通訓練</a:t>
            </a:r>
            <a:endParaRPr lang="zh-TW" altLang="en-US" sz="4000" b="1" dirty="0">
              <a:solidFill>
                <a:prstClr val="black"/>
              </a:solidFill>
            </a:endParaRPr>
          </a:p>
        </p:txBody>
      </p:sp>
      <p:sp>
        <p:nvSpPr>
          <p:cNvPr id="6" name="矩形 5"/>
          <p:cNvSpPr/>
          <p:nvPr/>
        </p:nvSpPr>
        <p:spPr>
          <a:xfrm>
            <a:off x="1429342" y="2122928"/>
            <a:ext cx="1877437" cy="2246769"/>
          </a:xfrm>
          <a:prstGeom prst="rect">
            <a:avLst/>
          </a:prstGeom>
        </p:spPr>
        <p:txBody>
          <a:bodyPr wrap="none">
            <a:spAutoFit/>
          </a:bodyPr>
          <a:lstStyle/>
          <a:p>
            <a:pPr lvl="0">
              <a:spcBef>
                <a:spcPts val="600"/>
              </a:spcBef>
            </a:pPr>
            <a:r>
              <a:rPr lang="zh-TW" altLang="en-US" sz="2400" b="1" dirty="0" smtClean="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訊息</a:t>
            </a:r>
            <a:r>
              <a:rPr lang="zh-TW" altLang="en-US" sz="2400" b="1" dirty="0" smtClean="0">
                <a:latin typeface="+mj-ea"/>
              </a:rPr>
              <a:t>理解</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訊息表達</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互動交流</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合作參與</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a16="http://schemas.microsoft.com/office/drawing/2014/main" xmlns=""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xmlns=""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xmlns=""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a16="http://schemas.microsoft.com/office/drawing/2014/main" xmlns=""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xmlns=""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xmlns=""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579" y="4887297"/>
            <a:ext cx="1260000" cy="1260000"/>
          </a:xfrm>
          <a:prstGeom prst="rect">
            <a:avLst/>
          </a:prstGeom>
        </p:spPr>
      </p:pic>
      <p:sp>
        <p:nvSpPr>
          <p:cNvPr id="4" name="矩形 3"/>
          <p:cNvSpPr/>
          <p:nvPr/>
        </p:nvSpPr>
        <p:spPr>
          <a:xfrm>
            <a:off x="5543486" y="2104442"/>
            <a:ext cx="2784802" cy="2234458"/>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400" b="1" dirty="0" smtClean="0">
                <a:latin typeface="+mj-ea"/>
              </a:rPr>
              <a:t>非</a:t>
            </a:r>
            <a:r>
              <a:rPr lang="zh-TW" altLang="en-US" sz="2400" b="1" dirty="0">
                <a:latin typeface="+mj-ea"/>
              </a:rPr>
              <a:t>口語</a:t>
            </a:r>
            <a:r>
              <a:rPr lang="zh-TW" altLang="en-US" sz="2400" b="1" dirty="0" smtClean="0">
                <a:latin typeface="+mj-ea"/>
              </a:rPr>
              <a:t>訊息</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口語</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手語</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輔助</a:t>
            </a:r>
            <a:r>
              <a:rPr lang="zh-TW" altLang="en-US" sz="2400" b="1" dirty="0">
                <a:latin typeface="+mj-ea"/>
              </a:rPr>
              <a:t>性溝通</a:t>
            </a:r>
            <a:r>
              <a:rPr lang="zh-TW" altLang="en-US" sz="2400" b="1" dirty="0" smtClean="0">
                <a:latin typeface="+mj-ea"/>
              </a:rPr>
              <a:t>符號</a:t>
            </a:r>
            <a:endParaRPr lang="en-US" altLang="zh-TW" sz="2400" b="1" dirty="0">
              <a:latin typeface="+mj-ea"/>
            </a:endParaRPr>
          </a:p>
        </p:txBody>
      </p:sp>
    </p:spTree>
    <p:extLst>
      <p:ext uri="{BB962C8B-B14F-4D97-AF65-F5344CB8AC3E}">
        <p14:creationId xmlns:p14="http://schemas.microsoft.com/office/powerpoint/2010/main" val="1139101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861659" y="1673715"/>
            <a:ext cx="3956664"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595436" y="1726594"/>
            <a:ext cx="3650286"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xmlns=""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smtClean="0">
                <a:solidFill>
                  <a:prstClr val="black"/>
                </a:solidFill>
                <a:latin typeface="微軟正黑體" panose="020B0604030504040204" pitchFamily="34" charset="-120"/>
                <a:ea typeface="微軟正黑體" panose="020B0604030504040204" pitchFamily="34" charset="-120"/>
              </a:rPr>
              <a:t>–</a:t>
            </a:r>
            <a:r>
              <a:rPr lang="zh-TW" altLang="en-US" sz="3600" b="1" dirty="0" smtClean="0">
                <a:solidFill>
                  <a:prstClr val="black"/>
                </a:solidFill>
                <a:latin typeface="微軟正黑體" panose="020B0604030504040204" pitchFamily="34" charset="-120"/>
                <a:ea typeface="微軟正黑體" panose="020B0604030504040204" pitchFamily="34" charset="-120"/>
              </a:rPr>
              <a:t>點字</a:t>
            </a:r>
            <a:endParaRPr lang="zh-TW" altLang="en-US" sz="4000" b="1" dirty="0">
              <a:solidFill>
                <a:prstClr val="black"/>
              </a:solidFill>
            </a:endParaRPr>
          </a:p>
        </p:txBody>
      </p:sp>
      <p:sp>
        <p:nvSpPr>
          <p:cNvPr id="6" name="矩形 5"/>
          <p:cNvSpPr/>
          <p:nvPr/>
        </p:nvSpPr>
        <p:spPr>
          <a:xfrm>
            <a:off x="1429342" y="2122928"/>
            <a:ext cx="1877437" cy="1800493"/>
          </a:xfrm>
          <a:prstGeom prst="rect">
            <a:avLst/>
          </a:prstGeom>
        </p:spPr>
        <p:txBody>
          <a:bodyPr wrap="none">
            <a:spAutoFit/>
          </a:bodyPr>
          <a:lstStyle/>
          <a:p>
            <a:pPr lvl="0">
              <a:spcBef>
                <a:spcPts val="600"/>
              </a:spcBef>
            </a:pPr>
            <a:r>
              <a:rPr lang="zh-TW" altLang="en-US" sz="2400" b="1" dirty="0" smtClean="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smtClean="0">
                <a:latin typeface="+mj-ea"/>
              </a:rPr>
              <a:t>點</a:t>
            </a:r>
            <a:r>
              <a:rPr lang="zh-TW" altLang="en-US" sz="2400" b="1" dirty="0">
                <a:latin typeface="+mj-ea"/>
              </a:rPr>
              <a:t>寫</a:t>
            </a:r>
            <a:r>
              <a:rPr lang="zh-TW" altLang="en-US" sz="2400" b="1" dirty="0" smtClean="0">
                <a:latin typeface="+mj-ea"/>
              </a:rPr>
              <a:t>技能</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摸</a:t>
            </a:r>
            <a:r>
              <a:rPr lang="zh-TW" altLang="en-US" sz="2400" b="1" dirty="0">
                <a:latin typeface="+mj-ea"/>
              </a:rPr>
              <a:t>讀</a:t>
            </a:r>
            <a:r>
              <a:rPr lang="zh-TW" altLang="en-US" sz="2400" b="1" dirty="0" smtClean="0">
                <a:latin typeface="+mj-ea"/>
              </a:rPr>
              <a:t>技能</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倡議宣導</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a16="http://schemas.microsoft.com/office/drawing/2014/main" xmlns=""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xmlns=""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xmlns=""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a16="http://schemas.microsoft.com/office/drawing/2014/main" xmlns=""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xmlns=""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xmlns=""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579" y="4887297"/>
            <a:ext cx="1260000" cy="1260000"/>
          </a:xfrm>
          <a:prstGeom prst="rect">
            <a:avLst/>
          </a:prstGeom>
        </p:spPr>
      </p:pic>
      <p:sp>
        <p:nvSpPr>
          <p:cNvPr id="4" name="矩形 3"/>
          <p:cNvSpPr/>
          <p:nvPr/>
        </p:nvSpPr>
        <p:spPr>
          <a:xfrm>
            <a:off x="5202572" y="2122928"/>
            <a:ext cx="3466629" cy="1791260"/>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400" b="1" dirty="0">
                <a:latin typeface="+mj-ea"/>
              </a:rPr>
              <a:t>點字</a:t>
            </a:r>
            <a:r>
              <a:rPr lang="zh-TW" altLang="en-US" sz="2400" b="1" dirty="0" smtClean="0">
                <a:latin typeface="+mj-ea"/>
              </a:rPr>
              <a:t>系統</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摸</a:t>
            </a:r>
            <a:r>
              <a:rPr lang="zh-TW" altLang="en-US" sz="2400" b="1" dirty="0">
                <a:latin typeface="+mj-ea"/>
              </a:rPr>
              <a:t>讀技巧與點寫</a:t>
            </a:r>
            <a:r>
              <a:rPr lang="zh-TW" altLang="en-US" sz="2400" b="1" dirty="0" smtClean="0">
                <a:latin typeface="+mj-ea"/>
              </a:rPr>
              <a:t>工具</a:t>
            </a:r>
            <a:endParaRPr lang="en-US" altLang="zh-TW" sz="2400" b="1" dirty="0" smtClean="0">
              <a:latin typeface="+mj-ea"/>
            </a:endParaRPr>
          </a:p>
          <a:p>
            <a:pPr marL="457200" lvl="0" indent="-457200">
              <a:spcAft>
                <a:spcPct val="20000"/>
              </a:spcAft>
              <a:buFont typeface="+mj-lt"/>
              <a:buAutoNum type="arabicPeriod"/>
            </a:pPr>
            <a:r>
              <a:rPr lang="zh-TW" altLang="en-US" sz="2400" b="1" dirty="0">
                <a:latin typeface="+mj-ea"/>
              </a:rPr>
              <a:t>點字規則</a:t>
            </a:r>
            <a:endParaRPr lang="en-US" altLang="zh-TW" sz="2400" b="1" dirty="0">
              <a:latin typeface="+mj-ea"/>
            </a:endParaRPr>
          </a:p>
        </p:txBody>
      </p:sp>
    </p:spTree>
    <p:extLst>
      <p:ext uri="{BB962C8B-B14F-4D97-AF65-F5344CB8AC3E}">
        <p14:creationId xmlns:p14="http://schemas.microsoft.com/office/powerpoint/2010/main" val="23974080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861659" y="1673715"/>
            <a:ext cx="3956664"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595436" y="1726594"/>
            <a:ext cx="3650286"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xmlns=""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smtClean="0">
                <a:solidFill>
                  <a:prstClr val="black"/>
                </a:solidFill>
                <a:latin typeface="微軟正黑體" panose="020B0604030504040204" pitchFamily="34" charset="-120"/>
                <a:ea typeface="微軟正黑體" panose="020B0604030504040204" pitchFamily="34" charset="-120"/>
              </a:rPr>
              <a:t>–</a:t>
            </a:r>
            <a:r>
              <a:rPr lang="zh-TW" altLang="en-US" sz="3600" b="1" dirty="0" smtClean="0">
                <a:solidFill>
                  <a:prstClr val="black"/>
                </a:solidFill>
                <a:latin typeface="微軟正黑體" panose="020B0604030504040204" pitchFamily="34" charset="-120"/>
                <a:ea typeface="微軟正黑體" panose="020B0604030504040204" pitchFamily="34" charset="-120"/>
              </a:rPr>
              <a:t>定向行動</a:t>
            </a:r>
            <a:endParaRPr lang="zh-TW" altLang="en-US" sz="4000" b="1" dirty="0">
              <a:solidFill>
                <a:prstClr val="black"/>
              </a:solidFill>
            </a:endParaRPr>
          </a:p>
        </p:txBody>
      </p:sp>
      <p:sp>
        <p:nvSpPr>
          <p:cNvPr id="6" name="矩形 5"/>
          <p:cNvSpPr/>
          <p:nvPr/>
        </p:nvSpPr>
        <p:spPr>
          <a:xfrm>
            <a:off x="1274274" y="2174848"/>
            <a:ext cx="2492990" cy="1800493"/>
          </a:xfrm>
          <a:prstGeom prst="rect">
            <a:avLst/>
          </a:prstGeom>
        </p:spPr>
        <p:txBody>
          <a:bodyPr wrap="none">
            <a:spAutoFit/>
          </a:bodyPr>
          <a:lstStyle/>
          <a:p>
            <a:pPr lvl="0">
              <a:spcBef>
                <a:spcPts val="600"/>
              </a:spcBef>
            </a:pPr>
            <a:r>
              <a:rPr lang="zh-TW" altLang="en-US" sz="2400" b="1" dirty="0" smtClean="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具備定向能</a:t>
            </a:r>
            <a:r>
              <a:rPr lang="zh-TW" altLang="en-US" sz="2400" b="1" dirty="0" smtClean="0">
                <a:latin typeface="+mj-ea"/>
              </a:rPr>
              <a:t>力</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獨立行動</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倡議宣導</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a16="http://schemas.microsoft.com/office/drawing/2014/main" xmlns=""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xmlns=""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xmlns=""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a16="http://schemas.microsoft.com/office/drawing/2014/main" xmlns=""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xmlns=""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xmlns=""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579" y="4887297"/>
            <a:ext cx="1260000" cy="1260000"/>
          </a:xfrm>
          <a:prstGeom prst="rect">
            <a:avLst/>
          </a:prstGeom>
        </p:spPr>
      </p:pic>
      <p:sp>
        <p:nvSpPr>
          <p:cNvPr id="4" name="矩形 3"/>
          <p:cNvSpPr/>
          <p:nvPr/>
        </p:nvSpPr>
        <p:spPr>
          <a:xfrm>
            <a:off x="5202572" y="2122928"/>
            <a:ext cx="3466629" cy="2677656"/>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400" b="1" dirty="0" smtClean="0">
                <a:latin typeface="+mj-ea"/>
              </a:rPr>
              <a:t>感覺訓練</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概念</a:t>
            </a:r>
            <a:r>
              <a:rPr lang="zh-TW" altLang="en-US" sz="2400" b="1" dirty="0">
                <a:latin typeface="+mj-ea"/>
              </a:rPr>
              <a:t>發展與統</a:t>
            </a:r>
            <a:r>
              <a:rPr lang="zh-TW" altLang="en-US" sz="2400" b="1" dirty="0" smtClean="0">
                <a:latin typeface="+mj-ea"/>
              </a:rPr>
              <a:t>整</a:t>
            </a:r>
            <a:endParaRPr lang="zh-TW" altLang="en-US" sz="2400" b="1" dirty="0">
              <a:latin typeface="+mj-ea"/>
            </a:endParaRPr>
          </a:p>
          <a:p>
            <a:pPr marL="457200" lvl="0" indent="-457200">
              <a:spcAft>
                <a:spcPct val="20000"/>
              </a:spcAft>
              <a:buFont typeface="+mj-lt"/>
              <a:buAutoNum type="arabicPeriod"/>
            </a:pPr>
            <a:r>
              <a:rPr lang="zh-TW" altLang="en-US" sz="2400" b="1" dirty="0">
                <a:latin typeface="+mj-ea"/>
              </a:rPr>
              <a:t>定向系統與</a:t>
            </a:r>
            <a:r>
              <a:rPr lang="zh-TW" altLang="en-US" sz="2400" b="1" dirty="0" smtClean="0">
                <a:latin typeface="+mj-ea"/>
              </a:rPr>
              <a:t>應用</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行動</a:t>
            </a:r>
            <a:r>
              <a:rPr lang="zh-TW" altLang="en-US" sz="2400" b="1" dirty="0">
                <a:latin typeface="+mj-ea"/>
              </a:rPr>
              <a:t>技能與</a:t>
            </a:r>
            <a:r>
              <a:rPr lang="zh-TW" altLang="en-US" sz="2400" b="1" dirty="0" smtClean="0">
                <a:latin typeface="+mj-ea"/>
              </a:rPr>
              <a:t>運用</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求助</a:t>
            </a:r>
            <a:r>
              <a:rPr lang="zh-TW" altLang="en-US" sz="2400" b="1" dirty="0">
                <a:latin typeface="+mj-ea"/>
              </a:rPr>
              <a:t>禮儀與自我</a:t>
            </a:r>
            <a:r>
              <a:rPr lang="zh-TW" altLang="en-US" sz="2400" b="1" dirty="0" smtClean="0">
                <a:latin typeface="+mj-ea"/>
              </a:rPr>
              <a:t>倡議</a:t>
            </a:r>
            <a:endParaRPr lang="en-US" altLang="zh-TW" sz="2400" b="1" dirty="0">
              <a:latin typeface="+mj-ea"/>
            </a:endParaRPr>
          </a:p>
        </p:txBody>
      </p:sp>
    </p:spTree>
    <p:extLst>
      <p:ext uri="{BB962C8B-B14F-4D97-AF65-F5344CB8AC3E}">
        <p14:creationId xmlns:p14="http://schemas.microsoft.com/office/powerpoint/2010/main" val="362700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3757806" y="1673714"/>
            <a:ext cx="5098093"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595436" y="1673715"/>
            <a:ext cx="2906663" cy="483509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xmlns=""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smtClean="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功能</a:t>
            </a:r>
            <a:r>
              <a:rPr lang="zh-TW" altLang="en-US" sz="3600" b="1" dirty="0" smtClean="0">
                <a:solidFill>
                  <a:prstClr val="black"/>
                </a:solidFill>
                <a:latin typeface="微軟正黑體" panose="020B0604030504040204" pitchFamily="34" charset="-120"/>
                <a:ea typeface="微軟正黑體" panose="020B0604030504040204" pitchFamily="34" charset="-120"/>
              </a:rPr>
              <a:t>性動作訓練</a:t>
            </a:r>
            <a:endParaRPr lang="zh-TW" altLang="en-US" sz="4000" b="1" dirty="0">
              <a:solidFill>
                <a:prstClr val="black"/>
              </a:solidFill>
            </a:endParaRPr>
          </a:p>
        </p:txBody>
      </p:sp>
      <p:sp>
        <p:nvSpPr>
          <p:cNvPr id="6" name="矩形 5"/>
          <p:cNvSpPr/>
          <p:nvPr/>
        </p:nvSpPr>
        <p:spPr>
          <a:xfrm>
            <a:off x="701332" y="1886150"/>
            <a:ext cx="2800767" cy="1800493"/>
          </a:xfrm>
          <a:prstGeom prst="rect">
            <a:avLst/>
          </a:prstGeom>
        </p:spPr>
        <p:txBody>
          <a:bodyPr wrap="none">
            <a:spAutoFit/>
          </a:bodyPr>
          <a:lstStyle/>
          <a:p>
            <a:pPr lvl="0">
              <a:spcBef>
                <a:spcPts val="600"/>
              </a:spcBef>
            </a:pPr>
            <a:r>
              <a:rPr lang="zh-TW" altLang="en-US" sz="2400" b="1" dirty="0" smtClean="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肢體</a:t>
            </a:r>
            <a:r>
              <a:rPr lang="zh-TW" altLang="en-US" sz="2400" b="1" dirty="0" smtClean="0">
                <a:latin typeface="+mj-ea"/>
              </a:rPr>
              <a:t>活動</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功能</a:t>
            </a:r>
            <a:r>
              <a:rPr lang="zh-TW" altLang="en-US" sz="2400" b="1" dirty="0">
                <a:latin typeface="+mj-ea"/>
              </a:rPr>
              <a:t>性動作</a:t>
            </a:r>
            <a:r>
              <a:rPr lang="zh-TW" altLang="en-US" sz="2400" b="1" dirty="0" smtClean="0">
                <a:latin typeface="+mj-ea"/>
              </a:rPr>
              <a:t>技能</a:t>
            </a:r>
            <a:endParaRPr lang="en-US" altLang="zh-TW" sz="2400" b="1" dirty="0" smtClean="0">
              <a:latin typeface="+mj-ea"/>
            </a:endParaRPr>
          </a:p>
          <a:p>
            <a:pPr marL="457200" lvl="0" indent="-457200">
              <a:spcBef>
                <a:spcPts val="600"/>
              </a:spcBef>
              <a:buFont typeface="+mj-lt"/>
              <a:buAutoNum type="arabicPeriod"/>
            </a:pPr>
            <a:r>
              <a:rPr lang="zh-TW" altLang="en-US" sz="2400" b="1" dirty="0">
                <a:latin typeface="+mj-ea"/>
                <a:cs typeface="Times New Roman" panose="02020603050405020304" pitchFamily="18" charset="0"/>
              </a:rPr>
              <a:t>日常生活參與</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a16="http://schemas.microsoft.com/office/drawing/2014/main" xmlns="" id="{CB3386B3-D17B-4D7B-9E27-1D72389C8CBC}"/>
              </a:ext>
            </a:extLst>
          </p:cNvPr>
          <p:cNvSpPr>
            <a:spLocks/>
          </p:cNvSpPr>
          <p:nvPr/>
        </p:nvSpPr>
        <p:spPr bwMode="auto">
          <a:xfrm>
            <a:off x="954979" y="1034535"/>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xmlns="" id="{FBAEB50D-5E6F-4D43-BEFA-80165E56E706}"/>
              </a:ext>
            </a:extLst>
          </p:cNvPr>
          <p:cNvSpPr>
            <a:spLocks/>
          </p:cNvSpPr>
          <p:nvPr/>
        </p:nvSpPr>
        <p:spPr bwMode="auto">
          <a:xfrm>
            <a:off x="5213066" y="1002438"/>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xmlns="" id="{A16035ED-DA08-4C81-A0B3-F5FA24E8EFCB}"/>
              </a:ext>
            </a:extLst>
          </p:cNvPr>
          <p:cNvGrpSpPr/>
          <p:nvPr/>
        </p:nvGrpSpPr>
        <p:grpSpPr>
          <a:xfrm>
            <a:off x="7676609" y="5540366"/>
            <a:ext cx="1020087" cy="716912"/>
            <a:chOff x="3751129" y="981941"/>
            <a:chExt cx="9146275" cy="6020772"/>
          </a:xfrm>
        </p:grpSpPr>
        <p:pic>
          <p:nvPicPr>
            <p:cNvPr id="23" name="圖片 22">
              <a:extLst>
                <a:ext uri="{FF2B5EF4-FFF2-40B4-BE49-F238E27FC236}">
                  <a16:creationId xmlns:a16="http://schemas.microsoft.com/office/drawing/2014/main" xmlns=""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xmlns=""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xmlns=""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9743" y="5025108"/>
            <a:ext cx="1030515" cy="1030515"/>
          </a:xfrm>
          <a:prstGeom prst="rect">
            <a:avLst/>
          </a:prstGeom>
        </p:spPr>
      </p:pic>
      <p:sp>
        <p:nvSpPr>
          <p:cNvPr id="4" name="矩形 3"/>
          <p:cNvSpPr/>
          <p:nvPr/>
        </p:nvSpPr>
        <p:spPr>
          <a:xfrm>
            <a:off x="4314193" y="1758333"/>
            <a:ext cx="5243387" cy="4536627"/>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000" b="1" dirty="0" smtClean="0">
                <a:latin typeface="+mj-ea"/>
              </a:rPr>
              <a:t>四肢</a:t>
            </a:r>
            <a:r>
              <a:rPr lang="zh-TW" altLang="en-US" sz="2000" b="1" dirty="0">
                <a:latin typeface="+mj-ea"/>
              </a:rPr>
              <a:t>與軀幹的關節</a:t>
            </a:r>
            <a:r>
              <a:rPr lang="zh-TW" altLang="en-US" sz="2000" b="1" dirty="0" smtClean="0">
                <a:latin typeface="+mj-ea"/>
              </a:rPr>
              <a:t>活動</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身體姿勢的維持</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身體</a:t>
            </a:r>
            <a:r>
              <a:rPr lang="zh-TW" altLang="en-US" sz="2000" b="1" dirty="0">
                <a:latin typeface="+mj-ea"/>
              </a:rPr>
              <a:t>姿勢的</a:t>
            </a:r>
            <a:r>
              <a:rPr lang="zh-TW" altLang="en-US" sz="2000" b="1" dirty="0" smtClean="0">
                <a:latin typeface="+mj-ea"/>
              </a:rPr>
              <a:t>改變</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移位</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移動</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舉起</a:t>
            </a:r>
            <a:r>
              <a:rPr lang="zh-TW" altLang="en-US" sz="2000" b="1" dirty="0">
                <a:latin typeface="+mj-ea"/>
              </a:rPr>
              <a:t>與移動</a:t>
            </a:r>
            <a:r>
              <a:rPr lang="zh-TW" altLang="en-US" sz="2000" b="1" dirty="0" smtClean="0">
                <a:latin typeface="+mj-ea"/>
              </a:rPr>
              <a:t>物品</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手</a:t>
            </a:r>
            <a:r>
              <a:rPr lang="zh-TW" altLang="en-US" sz="2000" b="1" dirty="0">
                <a:latin typeface="+mj-ea"/>
              </a:rPr>
              <a:t>與手臂</a:t>
            </a:r>
            <a:r>
              <a:rPr lang="zh-TW" altLang="en-US" sz="2000" b="1" dirty="0" smtClean="0">
                <a:latin typeface="+mj-ea"/>
              </a:rPr>
              <a:t>使用</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手</a:t>
            </a:r>
            <a:r>
              <a:rPr lang="zh-TW" altLang="en-US" sz="2000" b="1" dirty="0">
                <a:latin typeface="+mj-ea"/>
              </a:rPr>
              <a:t>部精細</a:t>
            </a:r>
            <a:r>
              <a:rPr lang="zh-TW" altLang="en-US" sz="2000" b="1" dirty="0" smtClean="0">
                <a:latin typeface="+mj-ea"/>
              </a:rPr>
              <a:t>操作</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雙側</a:t>
            </a:r>
            <a:r>
              <a:rPr lang="zh-TW" altLang="en-US" sz="2000" b="1" dirty="0">
                <a:latin typeface="+mj-ea"/>
              </a:rPr>
              <a:t>協調與眼手</a:t>
            </a:r>
            <a:r>
              <a:rPr lang="zh-TW" altLang="en-US" sz="2000" b="1" dirty="0" smtClean="0">
                <a:latin typeface="+mj-ea"/>
              </a:rPr>
              <a:t>協調</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動作計畫</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交通工具</a:t>
            </a:r>
            <a:r>
              <a:rPr lang="zh-TW" altLang="en-US" sz="2000" b="1" dirty="0">
                <a:latin typeface="+mj-ea"/>
              </a:rPr>
              <a:t>的乘坐與駕駛</a:t>
            </a:r>
            <a:endParaRPr lang="en-US" altLang="zh-TW" sz="2000" b="1" dirty="0">
              <a:latin typeface="+mj-ea"/>
            </a:endParaRPr>
          </a:p>
        </p:txBody>
      </p:sp>
    </p:spTree>
    <p:extLst>
      <p:ext uri="{BB962C8B-B14F-4D97-AF65-F5344CB8AC3E}">
        <p14:creationId xmlns:p14="http://schemas.microsoft.com/office/powerpoint/2010/main" val="2327480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531484" y="1673715"/>
            <a:ext cx="4247018"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749384" y="1731471"/>
            <a:ext cx="3253656"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xmlns=""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smtClean="0">
                <a:solidFill>
                  <a:prstClr val="black"/>
                </a:solidFill>
                <a:latin typeface="微軟正黑體" panose="020B0604030504040204" pitchFamily="34" charset="-120"/>
                <a:ea typeface="微軟正黑體" panose="020B0604030504040204" pitchFamily="34" charset="-120"/>
              </a:rPr>
              <a:t>–</a:t>
            </a:r>
            <a:r>
              <a:rPr lang="zh-TW" altLang="en-US" sz="3600" b="1" dirty="0" smtClean="0">
                <a:solidFill>
                  <a:prstClr val="black"/>
                </a:solidFill>
                <a:latin typeface="微軟正黑體" panose="020B0604030504040204" pitchFamily="34" charset="-120"/>
                <a:ea typeface="微軟正黑體" panose="020B0604030504040204" pitchFamily="34" charset="-120"/>
              </a:rPr>
              <a:t>輔助科技應用</a:t>
            </a:r>
            <a:endParaRPr lang="zh-TW" altLang="en-US" sz="4000" b="1" dirty="0">
              <a:solidFill>
                <a:prstClr val="black"/>
              </a:solidFill>
            </a:endParaRPr>
          </a:p>
        </p:txBody>
      </p:sp>
      <p:sp>
        <p:nvSpPr>
          <p:cNvPr id="6" name="矩形 5"/>
          <p:cNvSpPr/>
          <p:nvPr/>
        </p:nvSpPr>
        <p:spPr>
          <a:xfrm>
            <a:off x="1129717" y="1940051"/>
            <a:ext cx="2492990" cy="2693045"/>
          </a:xfrm>
          <a:prstGeom prst="rect">
            <a:avLst/>
          </a:prstGeom>
        </p:spPr>
        <p:txBody>
          <a:bodyPr wrap="none">
            <a:spAutoFit/>
          </a:bodyPr>
          <a:lstStyle/>
          <a:p>
            <a:pPr lvl="0">
              <a:spcBef>
                <a:spcPts val="600"/>
              </a:spcBef>
            </a:pPr>
            <a:r>
              <a:rPr lang="zh-TW" altLang="en-US" sz="2400" b="1" dirty="0" smtClean="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認識輔具</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cs typeface="Times New Roman" panose="02020603050405020304" pitchFamily="18" charset="0"/>
              </a:rPr>
              <a:t>選用適宜輔具</a:t>
            </a:r>
            <a:endParaRPr lang="en-US" altLang="zh-TW" sz="2400" b="1" dirty="0">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cs typeface="Times New Roman" panose="02020603050405020304" pitchFamily="18" charset="0"/>
              </a:rPr>
              <a:t>正確操作輔具</a:t>
            </a:r>
            <a:endParaRPr lang="en-US" altLang="zh-TW" sz="2400" b="1" dirty="0">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cs typeface="Times New Roman" panose="02020603050405020304" pitchFamily="18" charset="0"/>
              </a:rPr>
              <a:t>維護輔具</a:t>
            </a:r>
            <a:r>
              <a:rPr lang="zh-TW" altLang="en-US" sz="2400" b="1" dirty="0" smtClean="0">
                <a:latin typeface="+mj-ea"/>
                <a:cs typeface="Times New Roman" panose="02020603050405020304" pitchFamily="18" charset="0"/>
              </a:rPr>
              <a:t>及</a:t>
            </a:r>
            <a:endParaRPr lang="en-US" altLang="zh-TW" sz="2400" b="1" dirty="0" smtClean="0">
              <a:latin typeface="+mj-ea"/>
              <a:cs typeface="Times New Roman" panose="02020603050405020304" pitchFamily="18" charset="0"/>
            </a:endParaRPr>
          </a:p>
          <a:p>
            <a:pPr lvl="0">
              <a:spcBef>
                <a:spcPts val="600"/>
              </a:spcBef>
            </a:pPr>
            <a:r>
              <a:rPr lang="zh-TW" altLang="en-US" sz="2400" b="1" dirty="0" smtClean="0">
                <a:latin typeface="+mj-ea"/>
                <a:cs typeface="Times New Roman" panose="02020603050405020304" pitchFamily="18" charset="0"/>
              </a:rPr>
              <a:t>      簡易</a:t>
            </a:r>
            <a:r>
              <a:rPr lang="zh-TW" altLang="en-US" sz="2400" b="1" dirty="0">
                <a:latin typeface="+mj-ea"/>
                <a:cs typeface="Times New Roman" panose="02020603050405020304" pitchFamily="18" charset="0"/>
              </a:rPr>
              <a:t>故障排除</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a16="http://schemas.microsoft.com/office/drawing/2014/main" xmlns=""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xmlns=""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xmlns=""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a16="http://schemas.microsoft.com/office/drawing/2014/main" xmlns=""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xmlns=""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xmlns=""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6664" y="4963423"/>
            <a:ext cx="1260000" cy="1260000"/>
          </a:xfrm>
          <a:prstGeom prst="rect">
            <a:avLst/>
          </a:prstGeom>
        </p:spPr>
      </p:pic>
      <p:sp>
        <p:nvSpPr>
          <p:cNvPr id="4" name="矩形 3"/>
          <p:cNvSpPr/>
          <p:nvPr/>
        </p:nvSpPr>
        <p:spPr>
          <a:xfrm>
            <a:off x="5110742" y="1830907"/>
            <a:ext cx="3667760" cy="3564053"/>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400" b="1" dirty="0">
                <a:latin typeface="+mj-ea"/>
              </a:rPr>
              <a:t>視覺輔具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聽覺輔具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行動移位與擺位輔具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閱讀與書寫輔具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溝通輔具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電腦輔具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其他輔具</a:t>
            </a:r>
            <a:endParaRPr lang="en-US" altLang="zh-TW" sz="2400" b="1" dirty="0">
              <a:latin typeface="+mj-ea"/>
            </a:endParaRPr>
          </a:p>
        </p:txBody>
      </p:sp>
    </p:spTree>
    <p:extLst>
      <p:ext uri="{BB962C8B-B14F-4D97-AF65-F5344CB8AC3E}">
        <p14:creationId xmlns:p14="http://schemas.microsoft.com/office/powerpoint/2010/main" val="4648478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36</a:t>
            </a:fld>
            <a:endParaRPr lang="zh-TW" altLang="en-US" sz="1200">
              <a:solidFill>
                <a:srgbClr val="898989"/>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1741306131"/>
              </p:ext>
            </p:extLst>
          </p:nvPr>
        </p:nvGraphicFramePr>
        <p:xfrm>
          <a:off x="409575" y="1419949"/>
          <a:ext cx="8324850" cy="4106800"/>
        </p:xfrm>
        <a:graphic>
          <a:graphicData uri="http://schemas.openxmlformats.org/drawingml/2006/table">
            <a:tbl>
              <a:tblPr firstRow="1" bandRow="1">
                <a:tableStyleId>{EB9631B5-78F2-41C9-869B-9F39066F8104}</a:tableStyleId>
              </a:tblPr>
              <a:tblGrid>
                <a:gridCol w="4162425">
                  <a:extLst>
                    <a:ext uri="{9D8B030D-6E8A-4147-A177-3AD203B41FA5}">
                      <a16:colId xmlns:a16="http://schemas.microsoft.com/office/drawing/2014/main" xmlns="" val="20000"/>
                    </a:ext>
                  </a:extLst>
                </a:gridCol>
                <a:gridCol w="4162425">
                  <a:extLst>
                    <a:ext uri="{9D8B030D-6E8A-4147-A177-3AD203B41FA5}">
                      <a16:colId xmlns:a16="http://schemas.microsoft.com/office/drawing/2014/main" xmlns="" val="20001"/>
                    </a:ext>
                  </a:extLst>
                </a:gridCol>
              </a:tblGrid>
              <a:tr h="662576">
                <a:tc>
                  <a:txBody>
                    <a:bodyPr/>
                    <a:lstStyle/>
                    <a:p>
                      <a:pPr algn="ctr"/>
                      <a:r>
                        <a:rPr lang="zh-TW" altLang="en-US" sz="3200" b="1" dirty="0">
                          <a:solidFill>
                            <a:schemeClr val="bg1"/>
                          </a:solidFill>
                          <a:latin typeface="+mj-ea"/>
                          <a:ea typeface="+mj-ea"/>
                        </a:rPr>
                        <a:t>初階</a:t>
                      </a: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BCB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chemeClr val="bg1"/>
                          </a:solidFill>
                          <a:latin typeface="+mj-ea"/>
                          <a:ea typeface="+mj-ea"/>
                        </a:rPr>
                        <a:t>進階</a:t>
                      </a:r>
                      <a:endParaRPr lang="en-US" altLang="zh-TW" sz="3200" b="1" dirty="0">
                        <a:solidFill>
                          <a:schemeClr val="bg1"/>
                        </a:solidFill>
                        <a:latin typeface="+mj-ea"/>
                        <a:ea typeface="+mj-ea"/>
                      </a:endParaRP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38C"/>
                    </a:solidFill>
                  </a:tcPr>
                </a:tc>
                <a:extLst>
                  <a:ext uri="{0D108BD9-81ED-4DB2-BD59-A6C34878D82A}">
                    <a16:rowId xmlns:a16="http://schemas.microsoft.com/office/drawing/2014/main" xmlns="" val="10000"/>
                  </a:ext>
                </a:extLst>
              </a:tr>
              <a:tr h="285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特生1-sP-22 具備危險意識，並能主動或依指示遠離危險情境。</a:t>
                      </a:r>
                    </a:p>
                    <a:p>
                      <a:endParaRPr lang="en-US" altLang="zh-TW" sz="2000" kern="1200" dirty="0">
                        <a:solidFill>
                          <a:schemeClr val="dk1"/>
                        </a:solidFill>
                        <a:effectLst/>
                        <a:latin typeface="+mj-ea"/>
                        <a:ea typeface="+mj-ea"/>
                        <a:cs typeface="+mn-cs"/>
                      </a:endParaRPr>
                    </a:p>
                    <a:p>
                      <a:r>
                        <a:rPr lang="zh-TW" altLang="zh-TW" sz="2000" kern="1200" dirty="0">
                          <a:solidFill>
                            <a:schemeClr val="dk1"/>
                          </a:solidFill>
                          <a:effectLst/>
                          <a:latin typeface="+mj-ea"/>
                          <a:ea typeface="+mj-ea"/>
                          <a:cs typeface="+mn-cs"/>
                        </a:rPr>
                        <a:t>特生1-sP-23 描述不適症狀，請求協助或表達就醫需求。</a:t>
                      </a:r>
                    </a:p>
                    <a:p>
                      <a:pPr>
                        <a:lnSpc>
                          <a:spcPct val="150000"/>
                        </a:lnSpc>
                      </a:pPr>
                      <a:endParaRPr lang="zh-TW" altLang="en-US" sz="1800" b="0" dirty="0">
                        <a:solidFill>
                          <a:schemeClr val="tx1"/>
                        </a:solidFill>
                        <a:latin typeface="+mj-ea"/>
                        <a:ea typeface="+mj-ea"/>
                      </a:endParaRP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BCBC5">
                        <a:alpha val="50196"/>
                      </a:srgbClr>
                    </a:solidFill>
                  </a:tcPr>
                </a:tc>
                <a:tc>
                  <a:txBody>
                    <a:bodyPr/>
                    <a:lstStyle/>
                    <a:p>
                      <a:r>
                        <a:rPr lang="zh-TW" altLang="zh-TW" sz="2000" kern="1200" dirty="0">
                          <a:solidFill>
                            <a:schemeClr val="dk1"/>
                          </a:solidFill>
                          <a:effectLst/>
                          <a:latin typeface="+mj-ea"/>
                          <a:ea typeface="+mj-ea"/>
                          <a:cs typeface="+mn-cs"/>
                        </a:rPr>
                        <a:t>特生1-sA-12 表現疾病預防的健康行為。</a:t>
                      </a:r>
                    </a:p>
                    <a:p>
                      <a:endParaRPr lang="en-US" altLang="zh-TW" sz="2000" kern="1200" dirty="0">
                        <a:solidFill>
                          <a:schemeClr val="dk1"/>
                        </a:solidFill>
                        <a:effectLst/>
                        <a:latin typeface="+mj-ea"/>
                        <a:ea typeface="+mj-ea"/>
                        <a:cs typeface="+mn-cs"/>
                      </a:endParaRPr>
                    </a:p>
                    <a:p>
                      <a:r>
                        <a:rPr lang="zh-TW" altLang="zh-TW" sz="2000" kern="1200" dirty="0">
                          <a:solidFill>
                            <a:schemeClr val="dk1"/>
                          </a:solidFill>
                          <a:effectLst/>
                          <a:latin typeface="+mj-ea"/>
                          <a:ea typeface="+mj-ea"/>
                          <a:cs typeface="+mn-cs"/>
                        </a:rPr>
                        <a:t>特生1-sA-13 描述受傷害的經過並尋求適當協助。</a:t>
                      </a:r>
                      <a:endParaRPr lang="en-US" altLang="zh-TW" sz="2000" kern="1200" dirty="0">
                        <a:solidFill>
                          <a:schemeClr val="dk1"/>
                        </a:solidFill>
                        <a:effectLst/>
                        <a:latin typeface="+mj-ea"/>
                        <a:ea typeface="+mj-ea"/>
                        <a:cs typeface="+mn-cs"/>
                      </a:endParaRPr>
                    </a:p>
                    <a:p>
                      <a:endParaRPr lang="zh-TW" altLang="zh-TW" sz="2000" kern="1200" dirty="0">
                        <a:solidFill>
                          <a:schemeClr val="dk1"/>
                        </a:solidFill>
                        <a:effectLst/>
                        <a:latin typeface="+mj-ea"/>
                        <a:ea typeface="+mj-ea"/>
                        <a:cs typeface="+mn-cs"/>
                      </a:endParaRPr>
                    </a:p>
                    <a:p>
                      <a:r>
                        <a:rPr lang="zh-TW" altLang="zh-TW" sz="2000" kern="1200" dirty="0">
                          <a:solidFill>
                            <a:schemeClr val="dk1"/>
                          </a:solidFill>
                          <a:effectLst/>
                          <a:latin typeface="+mj-ea"/>
                          <a:ea typeface="+mj-ea"/>
                          <a:cs typeface="+mn-cs"/>
                        </a:rPr>
                        <a:t>特生1-sA-14 使用急救箱處理簡易外傷。</a:t>
                      </a:r>
                    </a:p>
                    <a:p>
                      <a:endParaRPr lang="en-US" altLang="zh-TW" sz="2000" kern="1200" dirty="0">
                        <a:solidFill>
                          <a:schemeClr val="dk1"/>
                        </a:solidFill>
                        <a:effectLst/>
                        <a:latin typeface="+mj-ea"/>
                        <a:ea typeface="+mj-ea"/>
                        <a:cs typeface="+mn-cs"/>
                      </a:endParaRPr>
                    </a:p>
                    <a:p>
                      <a:r>
                        <a:rPr lang="zh-TW" altLang="zh-TW" sz="2000" kern="1200" dirty="0">
                          <a:solidFill>
                            <a:schemeClr val="dk1"/>
                          </a:solidFill>
                          <a:effectLst/>
                          <a:latin typeface="+mj-ea"/>
                          <a:ea typeface="+mj-ea"/>
                          <a:cs typeface="+mn-cs"/>
                        </a:rPr>
                        <a:t>特生1-sA-15 熟悉社區醫療資源並能自行就醫。</a:t>
                      </a: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38C">
                        <a:alpha val="49804"/>
                      </a:srgbClr>
                    </a:solidFill>
                  </a:tcPr>
                </a:tc>
                <a:extLst>
                  <a:ext uri="{0D108BD9-81ED-4DB2-BD59-A6C34878D82A}">
                    <a16:rowId xmlns:a16="http://schemas.microsoft.com/office/drawing/2014/main" xmlns="" val="10001"/>
                  </a:ext>
                </a:extLst>
              </a:tr>
            </a:tbl>
          </a:graphicData>
        </a:graphic>
      </p:graphicFrame>
      <p:sp>
        <p:nvSpPr>
          <p:cNvPr id="8" name="矩形 7">
            <a:extLst>
              <a:ext uri="{FF2B5EF4-FFF2-40B4-BE49-F238E27FC236}">
                <a16:creationId xmlns:a16="http://schemas.microsoft.com/office/drawing/2014/main" xmlns="" id="{BB83F340-4A98-4137-A512-C92CFA5B6D04}"/>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smtClean="0">
                <a:solidFill>
                  <a:prstClr val="black"/>
                </a:solidFill>
                <a:latin typeface="微軟正黑體" panose="020B0604030504040204" pitchFamily="34" charset="-120"/>
                <a:ea typeface="微軟正黑體" panose="020B0604030504040204" pitchFamily="34" charset="-120"/>
              </a:rPr>
              <a:t>二階科目之學習</a:t>
            </a:r>
            <a:r>
              <a:rPr lang="zh-TW" altLang="en-US" sz="4000" b="1" dirty="0">
                <a:solidFill>
                  <a:prstClr val="black"/>
                </a:solidFill>
                <a:latin typeface="微軟正黑體" panose="020B0604030504040204" pitchFamily="34" charset="-120"/>
                <a:ea typeface="微軟正黑體" panose="020B0604030504040204" pitchFamily="34" charset="-120"/>
              </a:rPr>
              <a:t>表現舉隅</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生活管理</a:t>
            </a:r>
            <a:endParaRPr lang="zh-TW" altLang="en-US" sz="4000" b="1" dirty="0">
              <a:solidFill>
                <a:prstClr val="black"/>
              </a:solidFill>
            </a:endParaRPr>
          </a:p>
        </p:txBody>
      </p:sp>
      <p:sp>
        <p:nvSpPr>
          <p:cNvPr id="5" name="箭號: 五邊形 4">
            <a:extLst>
              <a:ext uri="{FF2B5EF4-FFF2-40B4-BE49-F238E27FC236}">
                <a16:creationId xmlns:a16="http://schemas.microsoft.com/office/drawing/2014/main" xmlns="" id="{CD0B9E25-B684-4E15-AA3A-02D45C982302}"/>
              </a:ext>
            </a:extLst>
          </p:cNvPr>
          <p:cNvSpPr/>
          <p:nvPr/>
        </p:nvSpPr>
        <p:spPr>
          <a:xfrm>
            <a:off x="4401520" y="5714511"/>
            <a:ext cx="4332906" cy="589239"/>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rgbClr val="FF9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未來獨立生活所需之能力</a:t>
            </a:r>
            <a:endParaRPr lang="zh-TW" altLang="en-US" sz="2400" b="1" dirty="0"/>
          </a:p>
        </p:txBody>
      </p:sp>
      <p:sp>
        <p:nvSpPr>
          <p:cNvPr id="23" name="箭號: 五邊形 4">
            <a:extLst>
              <a:ext uri="{FF2B5EF4-FFF2-40B4-BE49-F238E27FC236}">
                <a16:creationId xmlns:a16="http://schemas.microsoft.com/office/drawing/2014/main" xmlns="" id="{6D596CA0-7B13-4EFF-B03D-0264A97870B3}"/>
              </a:ext>
            </a:extLst>
          </p:cNvPr>
          <p:cNvSpPr/>
          <p:nvPr/>
        </p:nvSpPr>
        <p:spPr>
          <a:xfrm>
            <a:off x="409574" y="5718835"/>
            <a:ext cx="4162425" cy="589239"/>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rgbClr val="6B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基本能力</a:t>
            </a:r>
          </a:p>
        </p:txBody>
      </p:sp>
    </p:spTree>
    <p:extLst>
      <p:ext uri="{BB962C8B-B14F-4D97-AF65-F5344CB8AC3E}">
        <p14:creationId xmlns:p14="http://schemas.microsoft.com/office/powerpoint/2010/main" val="3786497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a:extLst>
              <a:ext uri="{FF2B5EF4-FFF2-40B4-BE49-F238E27FC236}">
                <a16:creationId xmlns:a16="http://schemas.microsoft.com/office/drawing/2014/main" xmlns="" id="{A19698F4-D160-401A-BCB5-EBFF5378ED94}"/>
              </a:ext>
            </a:extLst>
          </p:cNvPr>
          <p:cNvSpPr txBox="1">
            <a:spLocks/>
          </p:cNvSpPr>
          <p:nvPr/>
        </p:nvSpPr>
        <p:spPr bwMode="auto">
          <a:xfrm>
            <a:off x="6457950" y="6356351"/>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新細明體" panose="02020500000000000000" pitchFamily="18" charset="-120"/>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新細明體" panose="02020500000000000000" pitchFamily="18" charset="-120"/>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新細明體" panose="02020500000000000000" pitchFamily="18" charset="-120"/>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37</a:t>
            </a:fld>
            <a:endParaRPr lang="zh-TW" altLang="en-US" sz="1200">
              <a:solidFill>
                <a:srgbClr val="898989"/>
              </a:solidFill>
            </a:endParaRPr>
          </a:p>
        </p:txBody>
      </p:sp>
      <p:graphicFrame>
        <p:nvGraphicFramePr>
          <p:cNvPr id="10" name="表格 9">
            <a:extLst>
              <a:ext uri="{FF2B5EF4-FFF2-40B4-BE49-F238E27FC236}">
                <a16:creationId xmlns:a16="http://schemas.microsoft.com/office/drawing/2014/main" xmlns="" id="{5721D2F6-5EC5-46A8-9F3F-43F45DF0B4EC}"/>
              </a:ext>
            </a:extLst>
          </p:cNvPr>
          <p:cNvGraphicFramePr>
            <a:graphicFrameLocks noGrp="1"/>
          </p:cNvGraphicFramePr>
          <p:nvPr>
            <p:extLst>
              <p:ext uri="{D42A27DB-BD31-4B8C-83A1-F6EECF244321}">
                <p14:modId xmlns:p14="http://schemas.microsoft.com/office/powerpoint/2010/main" val="711232960"/>
              </p:ext>
            </p:extLst>
          </p:nvPr>
        </p:nvGraphicFramePr>
        <p:xfrm>
          <a:off x="409575" y="1419949"/>
          <a:ext cx="8324850" cy="3512909"/>
        </p:xfrm>
        <a:graphic>
          <a:graphicData uri="http://schemas.openxmlformats.org/drawingml/2006/table">
            <a:tbl>
              <a:tblPr firstRow="1" bandRow="1">
                <a:tableStyleId>{EB9631B5-78F2-41C9-869B-9F39066F8104}</a:tableStyleId>
              </a:tblPr>
              <a:tblGrid>
                <a:gridCol w="4162425">
                  <a:extLst>
                    <a:ext uri="{9D8B030D-6E8A-4147-A177-3AD203B41FA5}">
                      <a16:colId xmlns:a16="http://schemas.microsoft.com/office/drawing/2014/main" xmlns="" val="20000"/>
                    </a:ext>
                  </a:extLst>
                </a:gridCol>
                <a:gridCol w="4162425">
                  <a:extLst>
                    <a:ext uri="{9D8B030D-6E8A-4147-A177-3AD203B41FA5}">
                      <a16:colId xmlns:a16="http://schemas.microsoft.com/office/drawing/2014/main" xmlns="" val="20001"/>
                    </a:ext>
                  </a:extLst>
                </a:gridCol>
              </a:tblGrid>
              <a:tr h="662576">
                <a:tc>
                  <a:txBody>
                    <a:bodyPr/>
                    <a:lstStyle/>
                    <a:p>
                      <a:pPr algn="ctr"/>
                      <a:r>
                        <a:rPr lang="zh-TW" altLang="en-US" sz="3200" b="1" dirty="0">
                          <a:solidFill>
                            <a:schemeClr val="bg1"/>
                          </a:solidFill>
                          <a:latin typeface="+mj-ea"/>
                          <a:ea typeface="+mj-ea"/>
                        </a:rPr>
                        <a:t>初階</a:t>
                      </a: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BCB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chemeClr val="bg1"/>
                          </a:solidFill>
                          <a:latin typeface="+mj-ea"/>
                          <a:ea typeface="+mj-ea"/>
                        </a:rPr>
                        <a:t>進階</a:t>
                      </a:r>
                      <a:endParaRPr lang="en-US" altLang="zh-TW" sz="3200" b="1" dirty="0">
                        <a:solidFill>
                          <a:schemeClr val="bg1"/>
                        </a:solidFill>
                        <a:latin typeface="+mj-ea"/>
                        <a:ea typeface="+mj-ea"/>
                      </a:endParaRP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38C"/>
                    </a:solidFill>
                  </a:tcPr>
                </a:tc>
                <a:extLst>
                  <a:ext uri="{0D108BD9-81ED-4DB2-BD59-A6C34878D82A}">
                    <a16:rowId xmlns:a16="http://schemas.microsoft.com/office/drawing/2014/main" xmlns="" val="10000"/>
                  </a:ext>
                </a:extLst>
              </a:tr>
              <a:tr h="285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kern="1200" dirty="0">
                          <a:solidFill>
                            <a:schemeClr val="dk1"/>
                          </a:solidFill>
                          <a:effectLst/>
                          <a:latin typeface="+mj-ea"/>
                          <a:ea typeface="+mj-ea"/>
                          <a:cs typeface="+mn-cs"/>
                        </a:rPr>
                        <a:t>特生</a:t>
                      </a:r>
                      <a:r>
                        <a:rPr lang="en-US" altLang="zh-TW" sz="2000" kern="1200" dirty="0">
                          <a:solidFill>
                            <a:schemeClr val="dk1"/>
                          </a:solidFill>
                          <a:effectLst/>
                          <a:latin typeface="+mj-ea"/>
                          <a:ea typeface="+mj-ea"/>
                          <a:cs typeface="+mn-cs"/>
                        </a:rPr>
                        <a:t>B-sP-1 </a:t>
                      </a:r>
                      <a:r>
                        <a:rPr lang="zh-TW" altLang="en-US" sz="2000" kern="1200" dirty="0">
                          <a:solidFill>
                            <a:schemeClr val="dk1"/>
                          </a:solidFill>
                          <a:effectLst/>
                          <a:latin typeface="+mj-ea"/>
                          <a:ea typeface="+mj-ea"/>
                          <a:cs typeface="+mn-cs"/>
                        </a:rPr>
                        <a:t>衣物穿脫技巧。</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kern="1200" dirty="0">
                        <a:solidFill>
                          <a:schemeClr val="dk1"/>
                        </a:solidFill>
                        <a:effectLst/>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kern="1200" dirty="0">
                          <a:solidFill>
                            <a:schemeClr val="dk1"/>
                          </a:solidFill>
                          <a:effectLst/>
                          <a:latin typeface="+mj-ea"/>
                          <a:ea typeface="+mj-ea"/>
                          <a:cs typeface="+mn-cs"/>
                        </a:rPr>
                        <a:t>特生</a:t>
                      </a:r>
                      <a:r>
                        <a:rPr lang="en-US" altLang="zh-TW" sz="2000" kern="1200" dirty="0">
                          <a:solidFill>
                            <a:schemeClr val="dk1"/>
                          </a:solidFill>
                          <a:effectLst/>
                          <a:latin typeface="+mj-ea"/>
                          <a:ea typeface="+mj-ea"/>
                          <a:cs typeface="+mn-cs"/>
                        </a:rPr>
                        <a:t>B-sP-2 </a:t>
                      </a:r>
                      <a:r>
                        <a:rPr lang="zh-TW" altLang="en-US" sz="2000" kern="1200" dirty="0">
                          <a:solidFill>
                            <a:schemeClr val="dk1"/>
                          </a:solidFill>
                          <a:effectLst/>
                          <a:latin typeface="+mj-ea"/>
                          <a:ea typeface="+mj-ea"/>
                          <a:cs typeface="+mn-cs"/>
                        </a:rPr>
                        <a:t>衣物的認識。</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kern="1200" dirty="0">
                        <a:solidFill>
                          <a:schemeClr val="dk1"/>
                        </a:solidFill>
                        <a:effectLst/>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kern="1200" dirty="0">
                          <a:solidFill>
                            <a:schemeClr val="dk1"/>
                          </a:solidFill>
                          <a:effectLst/>
                          <a:latin typeface="+mj-ea"/>
                          <a:ea typeface="+mj-ea"/>
                          <a:cs typeface="+mn-cs"/>
                        </a:rPr>
                        <a:t>特生</a:t>
                      </a:r>
                      <a:r>
                        <a:rPr lang="en-US" altLang="zh-TW" sz="2000" kern="1200" dirty="0">
                          <a:solidFill>
                            <a:schemeClr val="dk1"/>
                          </a:solidFill>
                          <a:effectLst/>
                          <a:latin typeface="+mj-ea"/>
                          <a:ea typeface="+mj-ea"/>
                          <a:cs typeface="+mn-cs"/>
                        </a:rPr>
                        <a:t>B-sP-3 </a:t>
                      </a:r>
                      <a:r>
                        <a:rPr lang="zh-TW" altLang="en-US" sz="2000" kern="1200" dirty="0">
                          <a:solidFill>
                            <a:schemeClr val="dk1"/>
                          </a:solidFill>
                          <a:effectLst/>
                          <a:latin typeface="+mj-ea"/>
                          <a:ea typeface="+mj-ea"/>
                          <a:cs typeface="+mn-cs"/>
                        </a:rPr>
                        <a:t>衣物的清潔與收納。 </a:t>
                      </a:r>
                    </a:p>
                    <a:p>
                      <a:pPr>
                        <a:lnSpc>
                          <a:spcPct val="150000"/>
                        </a:lnSpc>
                      </a:pPr>
                      <a:endParaRPr lang="zh-TW" altLang="en-US" sz="1800" b="0" dirty="0">
                        <a:solidFill>
                          <a:schemeClr val="tx1"/>
                        </a:solidFill>
                        <a:latin typeface="+mj-ea"/>
                        <a:ea typeface="+mj-ea"/>
                      </a:endParaRP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BCBC5">
                        <a:alpha val="50196"/>
                      </a:srgbClr>
                    </a:solidFill>
                  </a:tcPr>
                </a:tc>
                <a:tc>
                  <a:txBody>
                    <a:bodyPr/>
                    <a:lstStyle/>
                    <a:p>
                      <a:r>
                        <a:rPr lang="zh-TW" altLang="en-US" sz="2000" kern="1200" dirty="0">
                          <a:solidFill>
                            <a:schemeClr val="dk1"/>
                          </a:solidFill>
                          <a:effectLst/>
                          <a:latin typeface="+mj-ea"/>
                          <a:ea typeface="+mj-ea"/>
                          <a:cs typeface="+mn-cs"/>
                        </a:rPr>
                        <a:t>特生</a:t>
                      </a:r>
                      <a:r>
                        <a:rPr lang="en-US" altLang="zh-TW" sz="2000" kern="1200" dirty="0">
                          <a:solidFill>
                            <a:schemeClr val="dk1"/>
                          </a:solidFill>
                          <a:effectLst/>
                          <a:latin typeface="+mj-ea"/>
                          <a:ea typeface="+mj-ea"/>
                          <a:cs typeface="+mn-cs"/>
                        </a:rPr>
                        <a:t>B-sA-1 </a:t>
                      </a:r>
                      <a:r>
                        <a:rPr lang="zh-TW" altLang="en-US" sz="2000" kern="1200" dirty="0">
                          <a:solidFill>
                            <a:schemeClr val="dk1"/>
                          </a:solidFill>
                          <a:effectLst/>
                          <a:latin typeface="+mj-ea"/>
                          <a:ea typeface="+mj-ea"/>
                          <a:cs typeface="+mn-cs"/>
                        </a:rPr>
                        <a:t>衣物選購。</a:t>
                      </a:r>
                    </a:p>
                    <a:p>
                      <a:endParaRPr lang="zh-TW" altLang="en-US" sz="2000" kern="1200" dirty="0">
                        <a:solidFill>
                          <a:schemeClr val="dk1"/>
                        </a:solidFill>
                        <a:effectLst/>
                        <a:latin typeface="+mj-ea"/>
                        <a:ea typeface="+mj-ea"/>
                        <a:cs typeface="+mn-cs"/>
                      </a:endParaRPr>
                    </a:p>
                    <a:p>
                      <a:r>
                        <a:rPr lang="zh-TW" altLang="en-US" sz="2000" kern="1200" dirty="0">
                          <a:solidFill>
                            <a:schemeClr val="dk1"/>
                          </a:solidFill>
                          <a:effectLst/>
                          <a:latin typeface="+mj-ea"/>
                          <a:ea typeface="+mj-ea"/>
                          <a:cs typeface="+mn-cs"/>
                        </a:rPr>
                        <a:t>特生</a:t>
                      </a:r>
                      <a:r>
                        <a:rPr lang="en-US" altLang="zh-TW" sz="2000" kern="1200" dirty="0">
                          <a:solidFill>
                            <a:schemeClr val="dk1"/>
                          </a:solidFill>
                          <a:effectLst/>
                          <a:latin typeface="+mj-ea"/>
                          <a:ea typeface="+mj-ea"/>
                          <a:cs typeface="+mn-cs"/>
                        </a:rPr>
                        <a:t>B-sA-2 </a:t>
                      </a:r>
                      <a:r>
                        <a:rPr lang="zh-TW" altLang="en-US" sz="2000" kern="1200" dirty="0">
                          <a:solidFill>
                            <a:schemeClr val="dk1"/>
                          </a:solidFill>
                          <a:effectLst/>
                          <a:latin typeface="+mj-ea"/>
                          <a:ea typeface="+mj-ea"/>
                          <a:cs typeface="+mn-cs"/>
                        </a:rPr>
                        <a:t>服裝禮儀。 </a:t>
                      </a: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38C">
                        <a:alpha val="49804"/>
                      </a:srgbClr>
                    </a:solidFill>
                  </a:tcPr>
                </a:tc>
                <a:extLst>
                  <a:ext uri="{0D108BD9-81ED-4DB2-BD59-A6C34878D82A}">
                    <a16:rowId xmlns:a16="http://schemas.microsoft.com/office/drawing/2014/main" xmlns="" val="10001"/>
                  </a:ext>
                </a:extLst>
              </a:tr>
            </a:tbl>
          </a:graphicData>
        </a:graphic>
      </p:graphicFrame>
      <p:sp>
        <p:nvSpPr>
          <p:cNvPr id="11" name="箭號: 五邊形 4">
            <a:extLst>
              <a:ext uri="{FF2B5EF4-FFF2-40B4-BE49-F238E27FC236}">
                <a16:creationId xmlns:a16="http://schemas.microsoft.com/office/drawing/2014/main" xmlns="" id="{4B86CE70-9BE7-4574-B037-B3C15E9DFBBD}"/>
              </a:ext>
            </a:extLst>
          </p:cNvPr>
          <p:cNvSpPr/>
          <p:nvPr/>
        </p:nvSpPr>
        <p:spPr>
          <a:xfrm>
            <a:off x="4401520" y="5714511"/>
            <a:ext cx="4332906" cy="589239"/>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rgbClr val="FF9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穿著品質</a:t>
            </a:r>
            <a:endParaRPr lang="zh-TW" altLang="en-US" sz="2400" b="1" dirty="0"/>
          </a:p>
        </p:txBody>
      </p:sp>
      <p:sp>
        <p:nvSpPr>
          <p:cNvPr id="12" name="箭號: 五邊形 4">
            <a:extLst>
              <a:ext uri="{FF2B5EF4-FFF2-40B4-BE49-F238E27FC236}">
                <a16:creationId xmlns:a16="http://schemas.microsoft.com/office/drawing/2014/main" xmlns="" id="{96714A15-369F-4E8A-8C2C-CCE022A04E3F}"/>
              </a:ext>
            </a:extLst>
          </p:cNvPr>
          <p:cNvSpPr/>
          <p:nvPr/>
        </p:nvSpPr>
        <p:spPr>
          <a:xfrm>
            <a:off x="409574" y="5718835"/>
            <a:ext cx="4162425" cy="589239"/>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rgbClr val="6B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基本穿著知能</a:t>
            </a:r>
          </a:p>
        </p:txBody>
      </p:sp>
      <p:sp>
        <p:nvSpPr>
          <p:cNvPr id="6146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A09D612-5FF9-4562-8219-88F0ED7FDA56}" type="slidenum">
              <a:rPr lang="zh-TW" altLang="en-US" sz="1200" smtClean="0">
                <a:solidFill>
                  <a:srgbClr val="898989"/>
                </a:solidFill>
              </a:rPr>
              <a:pPr>
                <a:lnSpc>
                  <a:spcPct val="100000"/>
                </a:lnSpc>
                <a:spcBef>
                  <a:spcPct val="0"/>
                </a:spcBef>
                <a:buFontTx/>
                <a:buNone/>
              </a:pPr>
              <a:t>37</a:t>
            </a:fld>
            <a:endParaRPr lang="zh-TW" altLang="en-US" sz="1200">
              <a:solidFill>
                <a:srgbClr val="898989"/>
              </a:solidFill>
            </a:endParaRPr>
          </a:p>
        </p:txBody>
      </p:sp>
      <p:sp>
        <p:nvSpPr>
          <p:cNvPr id="7" name="矩形 6">
            <a:extLst>
              <a:ext uri="{FF2B5EF4-FFF2-40B4-BE49-F238E27FC236}">
                <a16:creationId xmlns:a16="http://schemas.microsoft.com/office/drawing/2014/main" xmlns="" id="{444E2789-2F84-4343-8184-43744863BBEE}"/>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3600" b="1" dirty="0">
                <a:solidFill>
                  <a:prstClr val="black"/>
                </a:solidFill>
                <a:latin typeface="微軟正黑體" panose="020B0604030504040204" pitchFamily="34" charset="-120"/>
                <a:ea typeface="微軟正黑體" panose="020B0604030504040204" pitchFamily="34" charset="-120"/>
              </a:rPr>
              <a:t>二階科目之學習</a:t>
            </a:r>
            <a:r>
              <a:rPr lang="zh-TW" altLang="en-US" sz="3600" b="1" dirty="0" smtClean="0">
                <a:solidFill>
                  <a:prstClr val="black"/>
                </a:solidFill>
                <a:latin typeface="微軟正黑體" panose="020B0604030504040204" pitchFamily="34" charset="-120"/>
                <a:ea typeface="微軟正黑體" panose="020B0604030504040204" pitchFamily="34" charset="-120"/>
              </a:rPr>
              <a:t>內容舉隅</a:t>
            </a:r>
            <a:r>
              <a:rPr lang="en-US" altLang="zh-TW" sz="3200" b="1" dirty="0" smtClean="0">
                <a:solidFill>
                  <a:prstClr val="black"/>
                </a:solidFill>
                <a:latin typeface="微軟正黑體" panose="020B0604030504040204" pitchFamily="34" charset="-120"/>
                <a:ea typeface="微軟正黑體" panose="020B0604030504040204" pitchFamily="34" charset="-120"/>
              </a:rPr>
              <a:t>–</a:t>
            </a:r>
            <a:r>
              <a:rPr lang="zh-TW" altLang="en-US" sz="3200" b="1" dirty="0" smtClean="0">
                <a:solidFill>
                  <a:prstClr val="black"/>
                </a:solidFill>
                <a:latin typeface="微軟正黑體" panose="020B0604030504040204" pitchFamily="34" charset="-120"/>
                <a:ea typeface="微軟正黑體" panose="020B0604030504040204" pitchFamily="34" charset="-120"/>
              </a:rPr>
              <a:t>生活管理（衣著）</a:t>
            </a:r>
            <a:endParaRPr lang="zh-TW" altLang="en-US" sz="3600" b="1" dirty="0">
              <a:solidFill>
                <a:prstClr val="black"/>
              </a:solidFill>
            </a:endParaRPr>
          </a:p>
        </p:txBody>
      </p:sp>
    </p:spTree>
    <p:extLst>
      <p:ext uri="{BB962C8B-B14F-4D97-AF65-F5344CB8AC3E}">
        <p14:creationId xmlns:p14="http://schemas.microsoft.com/office/powerpoint/2010/main" val="8948593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38</a:t>
            </a:fld>
            <a:endParaRPr lang="zh-TW" altLang="en-US" sz="1200">
              <a:solidFill>
                <a:srgbClr val="898989"/>
              </a:solidFill>
            </a:endParaRPr>
          </a:p>
        </p:txBody>
      </p:sp>
      <p:sp>
        <p:nvSpPr>
          <p:cNvPr id="8" name="矩形 7">
            <a:extLst>
              <a:ext uri="{FF2B5EF4-FFF2-40B4-BE49-F238E27FC236}">
                <a16:creationId xmlns:a16="http://schemas.microsoft.com/office/drawing/2014/main" xmlns="" id="{BB83F340-4A98-4137-A512-C92CFA5B6D04}"/>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smtClean="0">
                <a:solidFill>
                  <a:prstClr val="black"/>
                </a:solidFill>
                <a:latin typeface="微軟正黑體" panose="020B0604030504040204" pitchFamily="34" charset="-120"/>
                <a:ea typeface="微軟正黑體" panose="020B0604030504040204" pitchFamily="34" charset="-120"/>
              </a:rPr>
              <a:t>五階</a:t>
            </a:r>
            <a:r>
              <a:rPr lang="zh-TW" altLang="en-US" sz="4000" b="1" dirty="0">
                <a:solidFill>
                  <a:prstClr val="black"/>
                </a:solidFill>
                <a:latin typeface="微軟正黑體" panose="020B0604030504040204" pitchFamily="34" charset="-120"/>
                <a:ea typeface="微軟正黑體" panose="020B0604030504040204" pitchFamily="34" charset="-120"/>
              </a:rPr>
              <a:t>科目之學習表現舉隅</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社會技巧</a:t>
            </a:r>
            <a:endParaRPr lang="zh-TW" altLang="en-US" sz="4000" b="1" dirty="0">
              <a:solidFill>
                <a:prstClr val="black"/>
              </a:solidFill>
            </a:endParaRPr>
          </a:p>
        </p:txBody>
      </p:sp>
      <p:sp>
        <p:nvSpPr>
          <p:cNvPr id="5" name="箭號: 五邊形 4">
            <a:extLst>
              <a:ext uri="{FF2B5EF4-FFF2-40B4-BE49-F238E27FC236}">
                <a16:creationId xmlns:a16="http://schemas.microsoft.com/office/drawing/2014/main" xmlns="" id="{CD0B9E25-B684-4E15-AA3A-02D45C982302}"/>
              </a:ext>
            </a:extLst>
          </p:cNvPr>
          <p:cNvSpPr/>
          <p:nvPr/>
        </p:nvSpPr>
        <p:spPr>
          <a:xfrm>
            <a:off x="2207036" y="5353071"/>
            <a:ext cx="1664414" cy="950945"/>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因應處理</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基本情緒</a:t>
            </a:r>
            <a:endParaRPr lang="zh-TW" altLang="en-US" sz="2400" b="1" dirty="0"/>
          </a:p>
        </p:txBody>
      </p:sp>
      <p:sp>
        <p:nvSpPr>
          <p:cNvPr id="23" name="箭號: 五邊形 4">
            <a:extLst>
              <a:ext uri="{FF2B5EF4-FFF2-40B4-BE49-F238E27FC236}">
                <a16:creationId xmlns:a16="http://schemas.microsoft.com/office/drawing/2014/main" xmlns="" id="{6D596CA0-7B13-4EFF-B03D-0264A97870B3}"/>
              </a:ext>
            </a:extLst>
          </p:cNvPr>
          <p:cNvSpPr/>
          <p:nvPr/>
        </p:nvSpPr>
        <p:spPr>
          <a:xfrm>
            <a:off x="448764" y="5353071"/>
            <a:ext cx="1778822" cy="950945"/>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分辨表達</a:t>
            </a:r>
            <a:endParaRPr lang="en-US" altLang="zh-TW" sz="2400" b="1" dirty="0">
              <a:solidFill>
                <a:schemeClr val="tx1"/>
              </a:solidFill>
            </a:endParaRPr>
          </a:p>
          <a:p>
            <a:pPr algn="ctr"/>
            <a:r>
              <a:rPr lang="zh-TW" altLang="en-US" sz="2400" b="1" dirty="0">
                <a:solidFill>
                  <a:schemeClr val="tx1"/>
                </a:solidFill>
              </a:rPr>
              <a:t>基本情緒</a:t>
            </a:r>
          </a:p>
        </p:txBody>
      </p:sp>
      <p:graphicFrame>
        <p:nvGraphicFramePr>
          <p:cNvPr id="2" name="表格 1"/>
          <p:cNvGraphicFramePr>
            <a:graphicFrameLocks noGrp="1"/>
          </p:cNvGraphicFramePr>
          <p:nvPr>
            <p:extLst>
              <p:ext uri="{D42A27DB-BD31-4B8C-83A1-F6EECF244321}">
                <p14:modId xmlns:p14="http://schemas.microsoft.com/office/powerpoint/2010/main" val="87415862"/>
              </p:ext>
            </p:extLst>
          </p:nvPr>
        </p:nvGraphicFramePr>
        <p:xfrm>
          <a:off x="503435" y="1397000"/>
          <a:ext cx="8230990" cy="3749766"/>
        </p:xfrm>
        <a:graphic>
          <a:graphicData uri="http://schemas.openxmlformats.org/drawingml/2006/table">
            <a:tbl>
              <a:tblPr firstRow="1" bandRow="1">
                <a:tableStyleId>{00A15C55-8517-42AA-B614-E9B94910E393}</a:tableStyleId>
              </a:tblPr>
              <a:tblGrid>
                <a:gridCol w="1646198">
                  <a:extLst>
                    <a:ext uri="{9D8B030D-6E8A-4147-A177-3AD203B41FA5}">
                      <a16:colId xmlns:a16="http://schemas.microsoft.com/office/drawing/2014/main" xmlns="" val="1923716654"/>
                    </a:ext>
                  </a:extLst>
                </a:gridCol>
                <a:gridCol w="1646198">
                  <a:extLst>
                    <a:ext uri="{9D8B030D-6E8A-4147-A177-3AD203B41FA5}">
                      <a16:colId xmlns:a16="http://schemas.microsoft.com/office/drawing/2014/main" xmlns="" val="2565354086"/>
                    </a:ext>
                  </a:extLst>
                </a:gridCol>
                <a:gridCol w="1646198">
                  <a:extLst>
                    <a:ext uri="{9D8B030D-6E8A-4147-A177-3AD203B41FA5}">
                      <a16:colId xmlns:a16="http://schemas.microsoft.com/office/drawing/2014/main" xmlns="" val="613717590"/>
                    </a:ext>
                  </a:extLst>
                </a:gridCol>
                <a:gridCol w="1646198">
                  <a:extLst>
                    <a:ext uri="{9D8B030D-6E8A-4147-A177-3AD203B41FA5}">
                      <a16:colId xmlns:a16="http://schemas.microsoft.com/office/drawing/2014/main" xmlns="" val="3628065321"/>
                    </a:ext>
                  </a:extLst>
                </a:gridCol>
                <a:gridCol w="1646198">
                  <a:extLst>
                    <a:ext uri="{9D8B030D-6E8A-4147-A177-3AD203B41FA5}">
                      <a16:colId xmlns:a16="http://schemas.microsoft.com/office/drawing/2014/main" xmlns="" val="510786999"/>
                    </a:ext>
                  </a:extLst>
                </a:gridCol>
              </a:tblGrid>
              <a:tr h="639165">
                <a:tc>
                  <a:txBody>
                    <a:bodyPr/>
                    <a:lstStyle/>
                    <a:p>
                      <a:r>
                        <a:rPr lang="zh-TW" altLang="en-US" sz="2800" b="1" kern="1200" dirty="0">
                          <a:solidFill>
                            <a:schemeClr val="bg1"/>
                          </a:solidFill>
                          <a:latin typeface="+mj-ea"/>
                          <a:ea typeface="+mj-ea"/>
                          <a:cs typeface="+mn-cs"/>
                        </a:rPr>
                        <a:t>第一階段</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第二階段</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第三階段</a:t>
                      </a: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第四階段</a:t>
                      </a:r>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第五階段</a:t>
                      </a:r>
                    </a:p>
                  </a:txBody>
                  <a:tcPr>
                    <a:solidFill>
                      <a:schemeClr val="accent1"/>
                    </a:solidFill>
                  </a:tcPr>
                </a:tc>
                <a:extLst>
                  <a:ext uri="{0D108BD9-81ED-4DB2-BD59-A6C34878D82A}">
                    <a16:rowId xmlns:a16="http://schemas.microsoft.com/office/drawing/2014/main" xmlns="" val="1653116932"/>
                  </a:ext>
                </a:extLst>
              </a:tr>
              <a:tr h="3110601">
                <a:tc>
                  <a:txBody>
                    <a:bodyPr/>
                    <a:lstStyle/>
                    <a:p>
                      <a:r>
                        <a:rPr lang="zh-TW" altLang="en-US" sz="2000" kern="1200" dirty="0">
                          <a:solidFill>
                            <a:schemeClr val="dk1"/>
                          </a:solidFill>
                          <a:effectLst/>
                          <a:latin typeface="+mj-ea"/>
                          <a:ea typeface="+mj-ea"/>
                          <a:cs typeface="+mn-cs"/>
                        </a:rPr>
                        <a:t>特社</a:t>
                      </a:r>
                      <a:r>
                        <a:rPr lang="en-US" altLang="zh-TW" sz="2000" kern="1200" dirty="0">
                          <a:solidFill>
                            <a:schemeClr val="dk1"/>
                          </a:solidFill>
                          <a:effectLst/>
                          <a:latin typeface="+mj-ea"/>
                          <a:ea typeface="+mj-ea"/>
                          <a:cs typeface="+mn-cs"/>
                        </a:rPr>
                        <a:t>1-I-1 </a:t>
                      </a:r>
                    </a:p>
                    <a:p>
                      <a:r>
                        <a:rPr lang="zh-TW" altLang="en-US" sz="2000" kern="1200" dirty="0">
                          <a:solidFill>
                            <a:schemeClr val="dk1"/>
                          </a:solidFill>
                          <a:effectLst/>
                          <a:latin typeface="+mj-ea"/>
                          <a:ea typeface="+mj-ea"/>
                          <a:cs typeface="+mn-cs"/>
                        </a:rPr>
                        <a:t>分辨與表達基本的正向或負向情緒。</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特社1-II-1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嘗試因應與處理基本的情緒。</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特社1-III-1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理性評估與管理複雜的情緒。</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特社1-IV-1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分辨與表達矛盾的情緒。</a:t>
                      </a: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特社1-V-1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根據情緒的情境或程度，適當的運用各種情緒，促進成長。</a:t>
                      </a:r>
                    </a:p>
                  </a:txBody>
                  <a:tcPr>
                    <a:solidFill>
                      <a:schemeClr val="accent1">
                        <a:lumMod val="20000"/>
                        <a:lumOff val="80000"/>
                      </a:schemeClr>
                    </a:solidFill>
                  </a:tcPr>
                </a:tc>
                <a:extLst>
                  <a:ext uri="{0D108BD9-81ED-4DB2-BD59-A6C34878D82A}">
                    <a16:rowId xmlns:a16="http://schemas.microsoft.com/office/drawing/2014/main" xmlns="" val="3769669507"/>
                  </a:ext>
                </a:extLst>
              </a:tr>
            </a:tbl>
          </a:graphicData>
        </a:graphic>
      </p:graphicFrame>
      <p:sp>
        <p:nvSpPr>
          <p:cNvPr id="9" name="箭號: 五邊形 4">
            <a:extLst>
              <a:ext uri="{FF2B5EF4-FFF2-40B4-BE49-F238E27FC236}">
                <a16:creationId xmlns:a16="http://schemas.microsoft.com/office/drawing/2014/main" xmlns="" id="{6D596CA0-7B13-4EFF-B03D-0264A97870B3}"/>
              </a:ext>
            </a:extLst>
          </p:cNvPr>
          <p:cNvSpPr/>
          <p:nvPr/>
        </p:nvSpPr>
        <p:spPr>
          <a:xfrm>
            <a:off x="3848340" y="5354205"/>
            <a:ext cx="1676395" cy="950945"/>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理性管理</a:t>
            </a:r>
            <a:endParaRPr lang="en-US" altLang="zh-TW" sz="2400" b="1" dirty="0">
              <a:solidFill>
                <a:schemeClr val="tx1"/>
              </a:solidFill>
            </a:endParaRPr>
          </a:p>
          <a:p>
            <a:pPr algn="ctr"/>
            <a:r>
              <a:rPr lang="zh-TW" altLang="en-US" sz="2400" b="1" dirty="0">
                <a:solidFill>
                  <a:schemeClr val="tx1"/>
                </a:solidFill>
              </a:rPr>
              <a:t>複雜情緒</a:t>
            </a:r>
          </a:p>
        </p:txBody>
      </p:sp>
      <p:sp>
        <p:nvSpPr>
          <p:cNvPr id="10" name="箭號: 五邊形 4">
            <a:extLst>
              <a:ext uri="{FF2B5EF4-FFF2-40B4-BE49-F238E27FC236}">
                <a16:creationId xmlns:a16="http://schemas.microsoft.com/office/drawing/2014/main" xmlns="" id="{6D596CA0-7B13-4EFF-B03D-0264A97870B3}"/>
              </a:ext>
            </a:extLst>
          </p:cNvPr>
          <p:cNvSpPr/>
          <p:nvPr/>
        </p:nvSpPr>
        <p:spPr>
          <a:xfrm>
            <a:off x="5484492" y="5350436"/>
            <a:ext cx="1676395" cy="950945"/>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分辨表達</a:t>
            </a:r>
            <a:endParaRPr lang="en-US" altLang="zh-TW" sz="2400" b="1" dirty="0">
              <a:solidFill>
                <a:schemeClr val="tx1"/>
              </a:solidFill>
            </a:endParaRPr>
          </a:p>
          <a:p>
            <a:pPr algn="ctr"/>
            <a:r>
              <a:rPr lang="zh-TW" altLang="en-US" sz="2400" b="1" dirty="0">
                <a:solidFill>
                  <a:schemeClr val="tx1"/>
                </a:solidFill>
              </a:rPr>
              <a:t>矛盾情緒</a:t>
            </a:r>
          </a:p>
        </p:txBody>
      </p:sp>
      <p:sp>
        <p:nvSpPr>
          <p:cNvPr id="11" name="箭號: 五邊形 4">
            <a:extLst>
              <a:ext uri="{FF2B5EF4-FFF2-40B4-BE49-F238E27FC236}">
                <a16:creationId xmlns:a16="http://schemas.microsoft.com/office/drawing/2014/main" xmlns="" id="{6D596CA0-7B13-4EFF-B03D-0264A97870B3}"/>
              </a:ext>
            </a:extLst>
          </p:cNvPr>
          <p:cNvSpPr/>
          <p:nvPr/>
        </p:nvSpPr>
        <p:spPr>
          <a:xfrm>
            <a:off x="7128356" y="5350436"/>
            <a:ext cx="1676395" cy="950945"/>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因時制宜</a:t>
            </a:r>
            <a:endParaRPr lang="en-US" altLang="zh-TW" sz="2400" b="1" dirty="0">
              <a:solidFill>
                <a:schemeClr val="tx1"/>
              </a:solidFill>
            </a:endParaRPr>
          </a:p>
          <a:p>
            <a:pPr algn="ctr"/>
            <a:r>
              <a:rPr lang="zh-TW" altLang="en-US" sz="2400" b="1" dirty="0">
                <a:solidFill>
                  <a:schemeClr val="tx1"/>
                </a:solidFill>
              </a:rPr>
              <a:t>運用情緒</a:t>
            </a:r>
            <a:endParaRPr lang="en-US" altLang="zh-TW" sz="2400" b="1" dirty="0">
              <a:solidFill>
                <a:schemeClr val="tx1"/>
              </a:solidFill>
            </a:endParaRPr>
          </a:p>
        </p:txBody>
      </p:sp>
    </p:spTree>
    <p:extLst>
      <p:ext uri="{BB962C8B-B14F-4D97-AF65-F5344CB8AC3E}">
        <p14:creationId xmlns:p14="http://schemas.microsoft.com/office/powerpoint/2010/main" val="3792552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39</a:t>
            </a:fld>
            <a:endParaRPr lang="zh-TW" altLang="en-US" sz="1200">
              <a:solidFill>
                <a:srgbClr val="898989"/>
              </a:solidFill>
            </a:endParaRPr>
          </a:p>
        </p:txBody>
      </p:sp>
      <p:sp>
        <p:nvSpPr>
          <p:cNvPr id="8" name="矩形 7">
            <a:extLst>
              <a:ext uri="{FF2B5EF4-FFF2-40B4-BE49-F238E27FC236}">
                <a16:creationId xmlns:a16="http://schemas.microsoft.com/office/drawing/2014/main" xmlns="" id="{BB83F340-4A98-4137-A512-C92CFA5B6D04}"/>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prstClr val="black"/>
                </a:solidFill>
                <a:latin typeface="微軟正黑體" panose="020B0604030504040204" pitchFamily="34" charset="-120"/>
                <a:ea typeface="微軟正黑體" panose="020B0604030504040204" pitchFamily="34" charset="-120"/>
              </a:rPr>
              <a:t>五階科目之學習內容舉隅</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社會技巧</a:t>
            </a:r>
            <a:r>
              <a:rPr lang="zh-TW" altLang="en-US" sz="3200" b="1" dirty="0">
                <a:solidFill>
                  <a:prstClr val="black"/>
                </a:solidFill>
                <a:latin typeface="微軟正黑體" panose="020B0604030504040204" pitchFamily="34" charset="-120"/>
                <a:ea typeface="微軟正黑體" panose="020B0604030504040204" pitchFamily="34" charset="-120"/>
              </a:rPr>
              <a:t>（處己）</a:t>
            </a:r>
            <a:endParaRPr lang="zh-TW" altLang="en-US" sz="3600" b="1" dirty="0">
              <a:solidFill>
                <a:prstClr val="black"/>
              </a:solidFill>
            </a:endParaRPr>
          </a:p>
        </p:txBody>
      </p:sp>
      <p:sp>
        <p:nvSpPr>
          <p:cNvPr id="5" name="箭號: 五邊形 4">
            <a:extLst>
              <a:ext uri="{FF2B5EF4-FFF2-40B4-BE49-F238E27FC236}">
                <a16:creationId xmlns:a16="http://schemas.microsoft.com/office/drawing/2014/main" xmlns="" id="{CD0B9E25-B684-4E15-AA3A-02D45C982302}"/>
              </a:ext>
            </a:extLst>
          </p:cNvPr>
          <p:cNvSpPr/>
          <p:nvPr/>
        </p:nvSpPr>
        <p:spPr>
          <a:xfrm>
            <a:off x="2167847" y="5353070"/>
            <a:ext cx="1664414" cy="950400"/>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表達</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基本情緒</a:t>
            </a:r>
            <a:endParaRPr lang="zh-TW" altLang="en-US" sz="2400" b="1" dirty="0"/>
          </a:p>
        </p:txBody>
      </p:sp>
      <p:sp>
        <p:nvSpPr>
          <p:cNvPr id="23" name="箭號: 五邊形 4">
            <a:extLst>
              <a:ext uri="{FF2B5EF4-FFF2-40B4-BE49-F238E27FC236}">
                <a16:creationId xmlns:a16="http://schemas.microsoft.com/office/drawing/2014/main" xmlns="" id="{6D596CA0-7B13-4EFF-B03D-0264A97870B3}"/>
              </a:ext>
            </a:extLst>
          </p:cNvPr>
          <p:cNvSpPr/>
          <p:nvPr/>
        </p:nvSpPr>
        <p:spPr>
          <a:xfrm>
            <a:off x="409575" y="5353070"/>
            <a:ext cx="1778822" cy="950400"/>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認識</a:t>
            </a:r>
            <a:endParaRPr lang="en-US" altLang="zh-TW" sz="2400" b="1" dirty="0">
              <a:solidFill>
                <a:schemeClr val="tx1"/>
              </a:solidFill>
            </a:endParaRPr>
          </a:p>
          <a:p>
            <a:pPr algn="ctr"/>
            <a:r>
              <a:rPr lang="zh-TW" altLang="en-US" sz="2400" b="1" dirty="0">
                <a:solidFill>
                  <a:schemeClr val="tx1"/>
                </a:solidFill>
              </a:rPr>
              <a:t>基本情緒</a:t>
            </a:r>
            <a:endParaRPr lang="en-US" altLang="zh-TW" sz="2400" b="1" dirty="0">
              <a:solidFill>
                <a:schemeClr val="tx1"/>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4187506155"/>
              </p:ext>
            </p:extLst>
          </p:nvPr>
        </p:nvGraphicFramePr>
        <p:xfrm>
          <a:off x="503435" y="1397000"/>
          <a:ext cx="8230990" cy="3751200"/>
        </p:xfrm>
        <a:graphic>
          <a:graphicData uri="http://schemas.openxmlformats.org/drawingml/2006/table">
            <a:tbl>
              <a:tblPr firstRow="1" bandRow="1">
                <a:tableStyleId>{00A15C55-8517-42AA-B614-E9B94910E393}</a:tableStyleId>
              </a:tblPr>
              <a:tblGrid>
                <a:gridCol w="1646198">
                  <a:extLst>
                    <a:ext uri="{9D8B030D-6E8A-4147-A177-3AD203B41FA5}">
                      <a16:colId xmlns:a16="http://schemas.microsoft.com/office/drawing/2014/main" xmlns="" val="1923716654"/>
                    </a:ext>
                  </a:extLst>
                </a:gridCol>
                <a:gridCol w="1646198">
                  <a:extLst>
                    <a:ext uri="{9D8B030D-6E8A-4147-A177-3AD203B41FA5}">
                      <a16:colId xmlns:a16="http://schemas.microsoft.com/office/drawing/2014/main" xmlns="" val="2565354086"/>
                    </a:ext>
                  </a:extLst>
                </a:gridCol>
                <a:gridCol w="1646198">
                  <a:extLst>
                    <a:ext uri="{9D8B030D-6E8A-4147-A177-3AD203B41FA5}">
                      <a16:colId xmlns:a16="http://schemas.microsoft.com/office/drawing/2014/main" xmlns="" val="613717590"/>
                    </a:ext>
                  </a:extLst>
                </a:gridCol>
                <a:gridCol w="1646198">
                  <a:extLst>
                    <a:ext uri="{9D8B030D-6E8A-4147-A177-3AD203B41FA5}">
                      <a16:colId xmlns:a16="http://schemas.microsoft.com/office/drawing/2014/main" xmlns="" val="3628065321"/>
                    </a:ext>
                  </a:extLst>
                </a:gridCol>
                <a:gridCol w="1646198">
                  <a:extLst>
                    <a:ext uri="{9D8B030D-6E8A-4147-A177-3AD203B41FA5}">
                      <a16:colId xmlns:a16="http://schemas.microsoft.com/office/drawing/2014/main" xmlns="" val="510786999"/>
                    </a:ext>
                  </a:extLst>
                </a:gridCol>
              </a:tblGrid>
              <a:tr h="639409">
                <a:tc>
                  <a:txBody>
                    <a:bodyPr/>
                    <a:lstStyle/>
                    <a:p>
                      <a:r>
                        <a:rPr lang="zh-TW" altLang="en-US" sz="2800" b="1" kern="1200" dirty="0">
                          <a:solidFill>
                            <a:schemeClr val="bg1"/>
                          </a:solidFill>
                          <a:latin typeface="+mj-ea"/>
                          <a:ea typeface="+mj-ea"/>
                          <a:cs typeface="+mn-cs"/>
                        </a:rPr>
                        <a:t>第一階段</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第二階段</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第三階段</a:t>
                      </a: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第四階段</a:t>
                      </a:r>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第五階段</a:t>
                      </a:r>
                    </a:p>
                  </a:txBody>
                  <a:tcPr>
                    <a:solidFill>
                      <a:schemeClr val="accent1"/>
                    </a:solidFill>
                  </a:tcPr>
                </a:tc>
                <a:extLst>
                  <a:ext uri="{0D108BD9-81ED-4DB2-BD59-A6C34878D82A}">
                    <a16:rowId xmlns:a16="http://schemas.microsoft.com/office/drawing/2014/main" xmlns="" val="1653116932"/>
                  </a:ext>
                </a:extLst>
              </a:tr>
              <a:tr h="3111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特社A-Ⅰ-1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基本情緒的認識與分辨。</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特社A-Ⅱ-1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基本情緒的表達。</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特社A-Ⅲ-1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複雜情緒的處理。</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特社A-Ⅳ-1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兩難情緒的處理。</a:t>
                      </a: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特社A-Ⅴ-1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強烈情緒的表達。</a:t>
                      </a:r>
                    </a:p>
                  </a:txBody>
                  <a:tcPr>
                    <a:solidFill>
                      <a:schemeClr val="accent1">
                        <a:lumMod val="20000"/>
                        <a:lumOff val="80000"/>
                      </a:schemeClr>
                    </a:solidFill>
                  </a:tcPr>
                </a:tc>
                <a:extLst>
                  <a:ext uri="{0D108BD9-81ED-4DB2-BD59-A6C34878D82A}">
                    <a16:rowId xmlns:a16="http://schemas.microsoft.com/office/drawing/2014/main" xmlns="" val="3769669507"/>
                  </a:ext>
                </a:extLst>
              </a:tr>
            </a:tbl>
          </a:graphicData>
        </a:graphic>
      </p:graphicFrame>
      <p:sp>
        <p:nvSpPr>
          <p:cNvPr id="9" name="箭號: 五邊形 4">
            <a:extLst>
              <a:ext uri="{FF2B5EF4-FFF2-40B4-BE49-F238E27FC236}">
                <a16:creationId xmlns:a16="http://schemas.microsoft.com/office/drawing/2014/main" xmlns="" id="{6D596CA0-7B13-4EFF-B03D-0264A97870B3}"/>
              </a:ext>
            </a:extLst>
          </p:cNvPr>
          <p:cNvSpPr/>
          <p:nvPr/>
        </p:nvSpPr>
        <p:spPr>
          <a:xfrm>
            <a:off x="3809151" y="5354204"/>
            <a:ext cx="1676395" cy="950400"/>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處理</a:t>
            </a:r>
            <a:endParaRPr lang="en-US" altLang="zh-TW" sz="2400" b="1" dirty="0">
              <a:solidFill>
                <a:schemeClr val="tx1"/>
              </a:solidFill>
            </a:endParaRPr>
          </a:p>
          <a:p>
            <a:pPr algn="ctr"/>
            <a:r>
              <a:rPr lang="zh-TW" altLang="en-US" sz="2400" b="1" dirty="0">
                <a:solidFill>
                  <a:schemeClr val="tx1"/>
                </a:solidFill>
              </a:rPr>
              <a:t>複雜情緒</a:t>
            </a:r>
          </a:p>
        </p:txBody>
      </p:sp>
      <p:sp>
        <p:nvSpPr>
          <p:cNvPr id="10" name="箭號: 五邊形 4">
            <a:extLst>
              <a:ext uri="{FF2B5EF4-FFF2-40B4-BE49-F238E27FC236}">
                <a16:creationId xmlns:a16="http://schemas.microsoft.com/office/drawing/2014/main" xmlns="" id="{6D596CA0-7B13-4EFF-B03D-0264A97870B3}"/>
              </a:ext>
            </a:extLst>
          </p:cNvPr>
          <p:cNvSpPr/>
          <p:nvPr/>
        </p:nvSpPr>
        <p:spPr>
          <a:xfrm>
            <a:off x="5445303" y="5350435"/>
            <a:ext cx="1676395" cy="950400"/>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處理</a:t>
            </a:r>
            <a:endParaRPr lang="en-US" altLang="zh-TW" sz="2400" b="1" dirty="0">
              <a:solidFill>
                <a:schemeClr val="tx1"/>
              </a:solidFill>
            </a:endParaRPr>
          </a:p>
          <a:p>
            <a:pPr algn="ctr"/>
            <a:r>
              <a:rPr lang="zh-TW" altLang="en-US" sz="2400" b="1" dirty="0">
                <a:solidFill>
                  <a:schemeClr val="tx1"/>
                </a:solidFill>
              </a:rPr>
              <a:t>兩難情緒</a:t>
            </a:r>
          </a:p>
        </p:txBody>
      </p:sp>
      <p:sp>
        <p:nvSpPr>
          <p:cNvPr id="11" name="箭號: 五邊形 4">
            <a:extLst>
              <a:ext uri="{FF2B5EF4-FFF2-40B4-BE49-F238E27FC236}">
                <a16:creationId xmlns:a16="http://schemas.microsoft.com/office/drawing/2014/main" xmlns="" id="{6D596CA0-7B13-4EFF-B03D-0264A97870B3}"/>
              </a:ext>
            </a:extLst>
          </p:cNvPr>
          <p:cNvSpPr/>
          <p:nvPr/>
        </p:nvSpPr>
        <p:spPr>
          <a:xfrm>
            <a:off x="7089167" y="5350435"/>
            <a:ext cx="1676395" cy="950400"/>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表達</a:t>
            </a:r>
            <a:endParaRPr lang="en-US" altLang="zh-TW" sz="2400" b="1" dirty="0">
              <a:solidFill>
                <a:schemeClr val="tx1"/>
              </a:solidFill>
            </a:endParaRPr>
          </a:p>
          <a:p>
            <a:pPr algn="ctr"/>
            <a:r>
              <a:rPr lang="zh-TW" altLang="en-US" sz="2400" b="1" dirty="0">
                <a:solidFill>
                  <a:schemeClr val="tx1"/>
                </a:solidFill>
              </a:rPr>
              <a:t>強烈情緒</a:t>
            </a:r>
            <a:endParaRPr lang="en-US" altLang="zh-TW" sz="2400" b="1" dirty="0">
              <a:solidFill>
                <a:schemeClr val="tx1"/>
              </a:solidFill>
            </a:endParaRPr>
          </a:p>
        </p:txBody>
      </p:sp>
    </p:spTree>
    <p:extLst>
      <p:ext uri="{BB962C8B-B14F-4D97-AF65-F5344CB8AC3E}">
        <p14:creationId xmlns:p14="http://schemas.microsoft.com/office/powerpoint/2010/main" val="33644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C7BEB779-528C-4A73-83E2-FB2AE7B0FE94}"/>
              </a:ext>
            </a:extLst>
          </p:cNvPr>
          <p:cNvSpPr/>
          <p:nvPr/>
        </p:nvSpPr>
        <p:spPr>
          <a:xfrm>
            <a:off x="190500" y="187086"/>
            <a:ext cx="8763000" cy="794855"/>
          </a:xfrm>
          <a:prstGeom prst="rect">
            <a:avLst/>
          </a:prstGeom>
          <a:solidFill>
            <a:srgbClr val="9FDD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總綱的理念與目標</a:t>
            </a:r>
            <a:endParaRPr lang="zh-TW" altLang="en-US" sz="4000" b="1" dirty="0">
              <a:solidFill>
                <a:prstClr val="black"/>
              </a:solidFill>
            </a:endParaRPr>
          </a:p>
        </p:txBody>
      </p:sp>
      <p:sp>
        <p:nvSpPr>
          <p:cNvPr id="4" name="標題 1">
            <a:extLst>
              <a:ext uri="{FF2B5EF4-FFF2-40B4-BE49-F238E27FC236}">
                <a16:creationId xmlns:a16="http://schemas.microsoft.com/office/drawing/2014/main" xmlns="" id="{10435FD9-1BA8-4EEB-8955-51E95795D3F7}"/>
              </a:ext>
            </a:extLst>
          </p:cNvPr>
          <p:cNvSpPr txBox="1">
            <a:spLocks/>
          </p:cNvSpPr>
          <p:nvPr/>
        </p:nvSpPr>
        <p:spPr>
          <a:xfrm>
            <a:off x="457200" y="244236"/>
            <a:ext cx="8229600" cy="642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TW" altLang="en-US" sz="4000" b="1" dirty="0"/>
          </a:p>
        </p:txBody>
      </p:sp>
      <p:graphicFrame>
        <p:nvGraphicFramePr>
          <p:cNvPr id="6" name="表格 5">
            <a:extLst>
              <a:ext uri="{FF2B5EF4-FFF2-40B4-BE49-F238E27FC236}">
                <a16:creationId xmlns:a16="http://schemas.microsoft.com/office/drawing/2014/main" xmlns="" id="{FBDA840F-8ED7-4403-8D3B-9AD919D32924}"/>
              </a:ext>
            </a:extLst>
          </p:cNvPr>
          <p:cNvGraphicFramePr>
            <a:graphicFrameLocks noGrp="1"/>
          </p:cNvGraphicFramePr>
          <p:nvPr>
            <p:extLst>
              <p:ext uri="{D42A27DB-BD31-4B8C-83A1-F6EECF244321}">
                <p14:modId xmlns:p14="http://schemas.microsoft.com/office/powerpoint/2010/main" val="697584554"/>
              </p:ext>
            </p:extLst>
          </p:nvPr>
        </p:nvGraphicFramePr>
        <p:xfrm>
          <a:off x="457200" y="1758950"/>
          <a:ext cx="8229600" cy="10800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468590822"/>
                    </a:ext>
                  </a:extLst>
                </a:gridCol>
                <a:gridCol w="2743200">
                  <a:extLst>
                    <a:ext uri="{9D8B030D-6E8A-4147-A177-3AD203B41FA5}">
                      <a16:colId xmlns:a16="http://schemas.microsoft.com/office/drawing/2014/main" xmlns="" val="4247184809"/>
                    </a:ext>
                  </a:extLst>
                </a:gridCol>
                <a:gridCol w="2743200">
                  <a:extLst>
                    <a:ext uri="{9D8B030D-6E8A-4147-A177-3AD203B41FA5}">
                      <a16:colId xmlns:a16="http://schemas.microsoft.com/office/drawing/2014/main" xmlns="" val="2876520271"/>
                    </a:ext>
                  </a:extLst>
                </a:gridCol>
              </a:tblGrid>
              <a:tr h="1080000">
                <a:tc>
                  <a:txBody>
                    <a:bodyP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自發</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互動</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alpha val="50196"/>
                      </a:srgbClr>
                    </a:solidFill>
                  </a:tcPr>
                </a:tc>
                <a:tc>
                  <a:txBody>
                    <a:bodyP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共好</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alpha val="14902"/>
                      </a:srgbClr>
                    </a:solidFill>
                  </a:tcPr>
                </a:tc>
                <a:extLst>
                  <a:ext uri="{0D108BD9-81ED-4DB2-BD59-A6C34878D82A}">
                    <a16:rowId xmlns:a16="http://schemas.microsoft.com/office/drawing/2014/main" xmlns="" val="3704111119"/>
                  </a:ext>
                </a:extLst>
              </a:tr>
            </a:tbl>
          </a:graphicData>
        </a:graphic>
      </p:graphicFrame>
      <p:graphicFrame>
        <p:nvGraphicFramePr>
          <p:cNvPr id="7" name="表格 6">
            <a:extLst>
              <a:ext uri="{FF2B5EF4-FFF2-40B4-BE49-F238E27FC236}">
                <a16:creationId xmlns:a16="http://schemas.microsoft.com/office/drawing/2014/main" xmlns="" id="{8514B8B6-2F84-4EE6-8116-3D4CAE5299C9}"/>
              </a:ext>
            </a:extLst>
          </p:cNvPr>
          <p:cNvGraphicFramePr>
            <a:graphicFrameLocks noGrp="1"/>
          </p:cNvGraphicFramePr>
          <p:nvPr>
            <p:extLst>
              <p:ext uri="{D42A27DB-BD31-4B8C-83A1-F6EECF244321}">
                <p14:modId xmlns:p14="http://schemas.microsoft.com/office/powerpoint/2010/main" val="538062701"/>
              </p:ext>
            </p:extLst>
          </p:nvPr>
        </p:nvGraphicFramePr>
        <p:xfrm>
          <a:off x="457200" y="3502025"/>
          <a:ext cx="8229600" cy="10800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xmlns="" val="4012924157"/>
                    </a:ext>
                  </a:extLst>
                </a:gridCol>
              </a:tblGrid>
              <a:tr h="1080000">
                <a:tc>
                  <a:txBody>
                    <a:bodyPr/>
                    <a:lstStyle/>
                    <a:p>
                      <a:pPr algn="ctr"/>
                      <a:r>
                        <a:rPr lang="zh-TW" altLang="en-US" sz="3200" dirty="0">
                          <a:solidFill>
                            <a:schemeClr val="tx1"/>
                          </a:solidFill>
                          <a:latin typeface="微軟正黑體" panose="020B0604030504040204" pitchFamily="34" charset="-120"/>
                          <a:ea typeface="微軟正黑體" panose="020B0604030504040204" pitchFamily="34" charset="-120"/>
                        </a:rPr>
                        <a:t> 「成就每一個孩子</a:t>
                      </a:r>
                      <a:r>
                        <a:rPr lang="en-US" altLang="zh-TW" sz="3200" dirty="0">
                          <a:solidFill>
                            <a:schemeClr val="tx1"/>
                          </a:solidFill>
                          <a:latin typeface="微軟正黑體" panose="020B0604030504040204" pitchFamily="34" charset="-120"/>
                          <a:ea typeface="微軟正黑體" panose="020B0604030504040204" pitchFamily="34" charset="-120"/>
                        </a:rPr>
                        <a:t>—</a:t>
                      </a:r>
                      <a:r>
                        <a:rPr lang="zh-TW" altLang="en-US" sz="3200" dirty="0">
                          <a:solidFill>
                            <a:schemeClr val="tx1"/>
                          </a:solidFill>
                          <a:latin typeface="微軟正黑體" panose="020B0604030504040204" pitchFamily="34" charset="-120"/>
                          <a:ea typeface="微軟正黑體" panose="020B0604030504040204" pitchFamily="34" charset="-120"/>
                        </a:rPr>
                        <a:t>適性揚才、終身學習」</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solidFill>
                      <a:srgbClr val="FFCDA3"/>
                    </a:solidFill>
                  </a:tcPr>
                </a:tc>
                <a:extLst>
                  <a:ext uri="{0D108BD9-81ED-4DB2-BD59-A6C34878D82A}">
                    <a16:rowId xmlns:a16="http://schemas.microsoft.com/office/drawing/2014/main" xmlns="" val="3326623582"/>
                  </a:ext>
                </a:extLst>
              </a:tr>
            </a:tbl>
          </a:graphicData>
        </a:graphic>
      </p:graphicFrame>
      <p:graphicFrame>
        <p:nvGraphicFramePr>
          <p:cNvPr id="8" name="表格 7">
            <a:extLst>
              <a:ext uri="{FF2B5EF4-FFF2-40B4-BE49-F238E27FC236}">
                <a16:creationId xmlns:a16="http://schemas.microsoft.com/office/drawing/2014/main" xmlns="" id="{7DA1638B-09A4-4B69-9DA0-46D53381B0D8}"/>
              </a:ext>
            </a:extLst>
          </p:cNvPr>
          <p:cNvGraphicFramePr>
            <a:graphicFrameLocks noGrp="1"/>
          </p:cNvGraphicFramePr>
          <p:nvPr>
            <p:extLst>
              <p:ext uri="{D42A27DB-BD31-4B8C-83A1-F6EECF244321}">
                <p14:modId xmlns:p14="http://schemas.microsoft.com/office/powerpoint/2010/main" val="401900324"/>
              </p:ext>
            </p:extLst>
          </p:nvPr>
        </p:nvGraphicFramePr>
        <p:xfrm>
          <a:off x="457199" y="5245100"/>
          <a:ext cx="8229604" cy="1080000"/>
        </p:xfrm>
        <a:graphic>
          <a:graphicData uri="http://schemas.openxmlformats.org/drawingml/2006/table">
            <a:tbl>
              <a:tblPr firstRow="1" bandRow="1">
                <a:tableStyleId>{5C22544A-7EE6-4342-B048-85BDC9FD1C3A}</a:tableStyleId>
              </a:tblPr>
              <a:tblGrid>
                <a:gridCol w="2057401">
                  <a:extLst>
                    <a:ext uri="{9D8B030D-6E8A-4147-A177-3AD203B41FA5}">
                      <a16:colId xmlns:a16="http://schemas.microsoft.com/office/drawing/2014/main" xmlns="" val="3985650165"/>
                    </a:ext>
                  </a:extLst>
                </a:gridCol>
                <a:gridCol w="2057401">
                  <a:extLst>
                    <a:ext uri="{9D8B030D-6E8A-4147-A177-3AD203B41FA5}">
                      <a16:colId xmlns:a16="http://schemas.microsoft.com/office/drawing/2014/main" xmlns="" val="1175911364"/>
                    </a:ext>
                  </a:extLst>
                </a:gridCol>
                <a:gridCol w="2057401">
                  <a:extLst>
                    <a:ext uri="{9D8B030D-6E8A-4147-A177-3AD203B41FA5}">
                      <a16:colId xmlns:a16="http://schemas.microsoft.com/office/drawing/2014/main" xmlns="" val="300290337"/>
                    </a:ext>
                  </a:extLst>
                </a:gridCol>
                <a:gridCol w="2057401">
                  <a:extLst>
                    <a:ext uri="{9D8B030D-6E8A-4147-A177-3AD203B41FA5}">
                      <a16:colId xmlns:a16="http://schemas.microsoft.com/office/drawing/2014/main" xmlns="" val="2236694952"/>
                    </a:ext>
                  </a:extLst>
                </a:gridCol>
              </a:tblGrid>
              <a:tr h="1080000">
                <a:tc>
                  <a:txBody>
                    <a:bodyP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啟發生命潛能</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solidFill>
                      <a:srgbClr val="6BCBC5"/>
                    </a:solidFill>
                  </a:tcPr>
                </a:tc>
                <a:tc>
                  <a:txBody>
                    <a:bodyP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陶養生活知能</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solidFill>
                      <a:srgbClr val="6BCBC5">
                        <a:alpha val="65098"/>
                      </a:srgbClr>
                    </a:solidFill>
                  </a:tcPr>
                </a:tc>
                <a:tc>
                  <a:txBody>
                    <a:bodyP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促進生涯發展</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solidFill>
                      <a:srgbClr val="6BCBC5">
                        <a:alpha val="40000"/>
                      </a:srgbClr>
                    </a:solidFill>
                  </a:tcPr>
                </a:tc>
                <a:tc>
                  <a:txBody>
                    <a:bodyP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涵育公民責任</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solidFill>
                      <a:srgbClr val="6BCBC5">
                        <a:alpha val="14902"/>
                      </a:srgbClr>
                    </a:solidFill>
                  </a:tcPr>
                </a:tc>
                <a:extLst>
                  <a:ext uri="{0D108BD9-81ED-4DB2-BD59-A6C34878D82A}">
                    <a16:rowId xmlns:a16="http://schemas.microsoft.com/office/drawing/2014/main" xmlns="" val="2510338958"/>
                  </a:ext>
                </a:extLst>
              </a:tr>
            </a:tbl>
          </a:graphicData>
        </a:graphic>
      </p:graphicFrame>
      <p:sp>
        <p:nvSpPr>
          <p:cNvPr id="10" name="矩形 9">
            <a:extLst>
              <a:ext uri="{FF2B5EF4-FFF2-40B4-BE49-F238E27FC236}">
                <a16:creationId xmlns:a16="http://schemas.microsoft.com/office/drawing/2014/main" xmlns="" id="{1DFF64F6-2D2F-412E-86D9-CD3DE05E4C77}"/>
              </a:ext>
            </a:extLst>
          </p:cNvPr>
          <p:cNvSpPr/>
          <p:nvPr/>
        </p:nvSpPr>
        <p:spPr>
          <a:xfrm>
            <a:off x="454024" y="1273994"/>
            <a:ext cx="921658" cy="481693"/>
          </a:xfrm>
          <a:prstGeom prst="rect">
            <a:avLst/>
          </a:prstGeom>
          <a:solidFill>
            <a:srgbClr val="FFC0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理念</a:t>
            </a:r>
          </a:p>
        </p:txBody>
      </p:sp>
      <p:sp>
        <p:nvSpPr>
          <p:cNvPr id="11" name="矩形 10">
            <a:extLst>
              <a:ext uri="{FF2B5EF4-FFF2-40B4-BE49-F238E27FC236}">
                <a16:creationId xmlns:a16="http://schemas.microsoft.com/office/drawing/2014/main" xmlns="" id="{8306EF36-9D74-4B41-8D97-DDDA236D094E}"/>
              </a:ext>
            </a:extLst>
          </p:cNvPr>
          <p:cNvSpPr/>
          <p:nvPr/>
        </p:nvSpPr>
        <p:spPr>
          <a:xfrm>
            <a:off x="454024" y="4763407"/>
            <a:ext cx="921658" cy="481693"/>
          </a:xfrm>
          <a:prstGeom prst="rect">
            <a:avLst/>
          </a:prstGeom>
          <a:solidFill>
            <a:srgbClr val="6BCBC5"/>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目標</a:t>
            </a:r>
          </a:p>
        </p:txBody>
      </p:sp>
      <p:sp>
        <p:nvSpPr>
          <p:cNvPr id="12" name="矩形 11">
            <a:extLst>
              <a:ext uri="{FF2B5EF4-FFF2-40B4-BE49-F238E27FC236}">
                <a16:creationId xmlns:a16="http://schemas.microsoft.com/office/drawing/2014/main" xmlns="" id="{629E7F31-B471-4FCF-9579-ED50F4457E81}"/>
              </a:ext>
            </a:extLst>
          </p:cNvPr>
          <p:cNvSpPr/>
          <p:nvPr/>
        </p:nvSpPr>
        <p:spPr>
          <a:xfrm>
            <a:off x="454024" y="3014109"/>
            <a:ext cx="921658" cy="481693"/>
          </a:xfrm>
          <a:prstGeom prst="rect">
            <a:avLst/>
          </a:prstGeom>
          <a:solidFill>
            <a:srgbClr val="FFCDA3"/>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願景</a:t>
            </a:r>
          </a:p>
        </p:txBody>
      </p:sp>
    </p:spTree>
    <p:extLst>
      <p:ext uri="{BB962C8B-B14F-4D97-AF65-F5344CB8AC3E}">
        <p14:creationId xmlns:p14="http://schemas.microsoft.com/office/powerpoint/2010/main" val="40681813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40</a:t>
            </a:fld>
            <a:endParaRPr lang="zh-TW" altLang="en-US" sz="1200">
              <a:solidFill>
                <a:srgbClr val="898989"/>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1625486686"/>
              </p:ext>
            </p:extLst>
          </p:nvPr>
        </p:nvGraphicFramePr>
        <p:xfrm>
          <a:off x="409575" y="1419949"/>
          <a:ext cx="8324850" cy="3366060"/>
        </p:xfrm>
        <a:graphic>
          <a:graphicData uri="http://schemas.openxmlformats.org/drawingml/2006/table">
            <a:tbl>
              <a:tblPr firstRow="1" bandRow="1">
                <a:tableStyleId>{EB9631B5-78F2-41C9-869B-9F39066F8104}</a:tableStyleId>
              </a:tblPr>
              <a:tblGrid>
                <a:gridCol w="8324850">
                  <a:extLst>
                    <a:ext uri="{9D8B030D-6E8A-4147-A177-3AD203B41FA5}">
                      <a16:colId xmlns:a16="http://schemas.microsoft.com/office/drawing/2014/main" xmlns="" val="20000"/>
                    </a:ext>
                  </a:extLst>
                </a:gridCol>
              </a:tblGrid>
              <a:tr h="634879">
                <a:tc>
                  <a:txBody>
                    <a:bodyPr/>
                    <a:lstStyle/>
                    <a:p>
                      <a:pPr algn="ctr"/>
                      <a:r>
                        <a:rPr lang="zh-TW" altLang="en-US" sz="3200" b="1" dirty="0">
                          <a:solidFill>
                            <a:schemeClr val="bg1"/>
                          </a:solidFill>
                          <a:latin typeface="+mj-ea"/>
                          <a:ea typeface="+mj-ea"/>
                        </a:rPr>
                        <a:t>不分階段別</a:t>
                      </a: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10000"/>
                  </a:ext>
                </a:extLst>
              </a:tr>
              <a:tr h="2731181">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zh-TW" altLang="zh-TW" sz="2400" kern="1200" dirty="0">
                          <a:solidFill>
                            <a:schemeClr val="dk1"/>
                          </a:solidFill>
                          <a:effectLst/>
                          <a:latin typeface="+mj-ea"/>
                          <a:ea typeface="+mj-ea"/>
                          <a:cs typeface="+mn-cs"/>
                        </a:rPr>
                        <a:t>特輔</a:t>
                      </a:r>
                      <a:r>
                        <a:rPr lang="en-US" altLang="zh-TW" sz="2400" kern="1200" dirty="0">
                          <a:solidFill>
                            <a:schemeClr val="dk1"/>
                          </a:solidFill>
                          <a:effectLst/>
                          <a:latin typeface="+mj-ea"/>
                          <a:ea typeface="+mj-ea"/>
                          <a:cs typeface="+mn-cs"/>
                        </a:rPr>
                        <a:t>3-1 </a:t>
                      </a:r>
                      <a:r>
                        <a:rPr lang="zh-TW" altLang="zh-TW" sz="2400" kern="1200" dirty="0">
                          <a:solidFill>
                            <a:schemeClr val="dk1"/>
                          </a:solidFill>
                          <a:effectLst/>
                          <a:latin typeface="+mj-ea"/>
                          <a:ea typeface="+mj-ea"/>
                          <a:cs typeface="+mn-cs"/>
                        </a:rPr>
                        <a:t>在協助下操作所使用的輔具。</a:t>
                      </a:r>
                    </a:p>
                    <a:p>
                      <a:pPr marL="0" marR="0" indent="0" algn="l" defTabSz="914400" rtl="0" eaLnBrk="1" fontAlgn="auto" latinLnBrk="0" hangingPunct="1">
                        <a:lnSpc>
                          <a:spcPct val="100000"/>
                        </a:lnSpc>
                        <a:spcBef>
                          <a:spcPts val="600"/>
                        </a:spcBef>
                        <a:spcAft>
                          <a:spcPts val="0"/>
                        </a:spcAft>
                        <a:buClrTx/>
                        <a:buSzTx/>
                        <a:buFontTx/>
                        <a:buNone/>
                        <a:tabLst/>
                        <a:defRPr/>
                      </a:pPr>
                      <a:r>
                        <a:rPr lang="zh-TW" altLang="zh-TW" sz="2400" kern="1200" dirty="0">
                          <a:solidFill>
                            <a:schemeClr val="dk1"/>
                          </a:solidFill>
                          <a:effectLst/>
                          <a:latin typeface="+mj-ea"/>
                          <a:ea typeface="+mj-ea"/>
                          <a:cs typeface="+mn-cs"/>
                        </a:rPr>
                        <a:t>特輔</a:t>
                      </a:r>
                      <a:r>
                        <a:rPr lang="en-US" altLang="zh-TW" sz="2400" kern="1200" dirty="0">
                          <a:solidFill>
                            <a:schemeClr val="dk1"/>
                          </a:solidFill>
                          <a:effectLst/>
                          <a:latin typeface="+mj-ea"/>
                          <a:ea typeface="+mj-ea"/>
                          <a:cs typeface="+mn-cs"/>
                        </a:rPr>
                        <a:t>3-2 </a:t>
                      </a:r>
                      <a:r>
                        <a:rPr lang="zh-TW" altLang="zh-TW" sz="2400" kern="1200" dirty="0">
                          <a:solidFill>
                            <a:schemeClr val="dk1"/>
                          </a:solidFill>
                          <a:effectLst/>
                          <a:latin typeface="+mj-ea"/>
                          <a:ea typeface="+mj-ea"/>
                          <a:cs typeface="+mn-cs"/>
                        </a:rPr>
                        <a:t>獨立操作所使用的輔具。</a:t>
                      </a:r>
                      <a:endParaRPr lang="zh-TW" altLang="en-US" sz="2400" kern="1200" dirty="0">
                        <a:solidFill>
                          <a:schemeClr val="dk1"/>
                        </a:solidFill>
                        <a:effectLst/>
                        <a:latin typeface="+mj-ea"/>
                        <a:ea typeface="+mj-ea"/>
                        <a:cs typeface="+mn-cs"/>
                      </a:endParaRP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alpha val="50196"/>
                      </a:schemeClr>
                    </a:solidFill>
                  </a:tcPr>
                </a:tc>
                <a:extLst>
                  <a:ext uri="{0D108BD9-81ED-4DB2-BD59-A6C34878D82A}">
                    <a16:rowId xmlns:a16="http://schemas.microsoft.com/office/drawing/2014/main" xmlns="" val="10001"/>
                  </a:ext>
                </a:extLst>
              </a:tr>
            </a:tbl>
          </a:graphicData>
        </a:graphic>
      </p:graphicFrame>
      <p:sp>
        <p:nvSpPr>
          <p:cNvPr id="8" name="矩形 7">
            <a:extLst>
              <a:ext uri="{FF2B5EF4-FFF2-40B4-BE49-F238E27FC236}">
                <a16:creationId xmlns:a16="http://schemas.microsoft.com/office/drawing/2014/main" xmlns="" id="{BB83F340-4A98-4137-A512-C92CFA5B6D04}"/>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3600" b="1" dirty="0" smtClean="0">
                <a:solidFill>
                  <a:prstClr val="black"/>
                </a:solidFill>
                <a:latin typeface="微軟正黑體" panose="020B0604030504040204" pitchFamily="34" charset="-120"/>
                <a:ea typeface="微軟正黑體" panose="020B0604030504040204" pitchFamily="34" charset="-120"/>
              </a:rPr>
              <a:t>不分階</a:t>
            </a:r>
            <a:r>
              <a:rPr lang="zh-TW" altLang="en-US" sz="3600" b="1" dirty="0">
                <a:solidFill>
                  <a:prstClr val="black"/>
                </a:solidFill>
                <a:latin typeface="微軟正黑體" panose="020B0604030504040204" pitchFamily="34" charset="-120"/>
                <a:ea typeface="微軟正黑體" panose="020B0604030504040204" pitchFamily="34" charset="-120"/>
              </a:rPr>
              <a:t>科目之學習表現舉隅</a:t>
            </a:r>
            <a:r>
              <a:rPr lang="en-US" altLang="zh-TW" sz="3200" b="1" dirty="0">
                <a:solidFill>
                  <a:prstClr val="black"/>
                </a:solidFill>
                <a:latin typeface="微軟正黑體" panose="020B0604030504040204" pitchFamily="34" charset="-120"/>
                <a:ea typeface="微軟正黑體" panose="020B0604030504040204" pitchFamily="34" charset="-120"/>
              </a:rPr>
              <a:t>–</a:t>
            </a:r>
            <a:r>
              <a:rPr lang="zh-TW" altLang="en-US" sz="3200" b="1" dirty="0">
                <a:solidFill>
                  <a:prstClr val="black"/>
                </a:solidFill>
                <a:latin typeface="微軟正黑體" panose="020B0604030504040204" pitchFamily="34" charset="-120"/>
                <a:ea typeface="微軟正黑體" panose="020B0604030504040204" pitchFamily="34" charset="-120"/>
              </a:rPr>
              <a:t>輔助科技應用</a:t>
            </a:r>
            <a:endParaRPr lang="zh-TW" altLang="en-US" sz="3600" b="1" dirty="0">
              <a:solidFill>
                <a:prstClr val="black"/>
              </a:solidFill>
            </a:endParaRPr>
          </a:p>
        </p:txBody>
      </p:sp>
      <p:sp>
        <p:nvSpPr>
          <p:cNvPr id="3" name="流程圖: 替代程序 2"/>
          <p:cNvSpPr/>
          <p:nvPr/>
        </p:nvSpPr>
        <p:spPr>
          <a:xfrm>
            <a:off x="426243" y="5202805"/>
            <a:ext cx="8291513" cy="654194"/>
          </a:xfrm>
          <a:prstGeom prst="flowChartAlternateProcess">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rPr>
              <a:t>在</a:t>
            </a:r>
            <a:r>
              <a:rPr lang="zh-TW" altLang="en-US" sz="2400" b="1" dirty="0" smtClean="0">
                <a:solidFill>
                  <a:schemeClr val="tx1"/>
                </a:solidFill>
                <a:latin typeface="新細明體"/>
                <a:ea typeface="新細明體"/>
              </a:rPr>
              <a:t>「</a:t>
            </a:r>
            <a:r>
              <a:rPr lang="zh-TW" altLang="en-US" sz="2400" b="1" dirty="0" smtClean="0">
                <a:solidFill>
                  <a:schemeClr val="tx1"/>
                </a:solidFill>
              </a:rPr>
              <a:t>協助下操作」到「能</a:t>
            </a:r>
            <a:r>
              <a:rPr lang="zh-TW" altLang="en-US" sz="2400" b="1" dirty="0">
                <a:solidFill>
                  <a:schemeClr val="tx1"/>
                </a:solidFill>
              </a:rPr>
              <a:t>獨立</a:t>
            </a:r>
            <a:r>
              <a:rPr lang="zh-TW" altLang="en-US" sz="2400" b="1" dirty="0" smtClean="0">
                <a:solidFill>
                  <a:schemeClr val="tx1"/>
                </a:solidFill>
              </a:rPr>
              <a:t>操作」所</a:t>
            </a:r>
            <a:r>
              <a:rPr lang="zh-TW" altLang="en-US" sz="2400" b="1" dirty="0">
                <a:solidFill>
                  <a:schemeClr val="tx1"/>
                </a:solidFill>
              </a:rPr>
              <a:t>使用的輔</a:t>
            </a:r>
            <a:r>
              <a:rPr lang="zh-TW" altLang="en-US" sz="2400" b="1" dirty="0" smtClean="0">
                <a:solidFill>
                  <a:schemeClr val="tx1"/>
                </a:solidFill>
              </a:rPr>
              <a:t>具</a:t>
            </a:r>
            <a:endParaRPr lang="zh-TW" altLang="en-US" sz="2400" b="1" dirty="0">
              <a:solidFill>
                <a:schemeClr val="tx1"/>
              </a:solidFill>
            </a:endParaRPr>
          </a:p>
        </p:txBody>
      </p:sp>
    </p:spTree>
    <p:extLst>
      <p:ext uri="{BB962C8B-B14F-4D97-AF65-F5344CB8AC3E}">
        <p14:creationId xmlns:p14="http://schemas.microsoft.com/office/powerpoint/2010/main" val="19763628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41</a:t>
            </a:fld>
            <a:endParaRPr lang="zh-TW" altLang="en-US" sz="1200">
              <a:solidFill>
                <a:srgbClr val="898989"/>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481834274"/>
              </p:ext>
            </p:extLst>
          </p:nvPr>
        </p:nvGraphicFramePr>
        <p:xfrm>
          <a:off x="409575" y="1419949"/>
          <a:ext cx="8324850" cy="3839472"/>
        </p:xfrm>
        <a:graphic>
          <a:graphicData uri="http://schemas.openxmlformats.org/drawingml/2006/table">
            <a:tbl>
              <a:tblPr firstRow="1" bandRow="1">
                <a:tableStyleId>{EB9631B5-78F2-41C9-869B-9F39066F8104}</a:tableStyleId>
              </a:tblPr>
              <a:tblGrid>
                <a:gridCol w="8324850">
                  <a:extLst>
                    <a:ext uri="{9D8B030D-6E8A-4147-A177-3AD203B41FA5}">
                      <a16:colId xmlns:a16="http://schemas.microsoft.com/office/drawing/2014/main" xmlns="" val="20000"/>
                    </a:ext>
                  </a:extLst>
                </a:gridCol>
              </a:tblGrid>
              <a:tr h="724170">
                <a:tc>
                  <a:txBody>
                    <a:bodyPr/>
                    <a:lstStyle/>
                    <a:p>
                      <a:pPr algn="ctr"/>
                      <a:r>
                        <a:rPr lang="zh-TW" altLang="en-US" sz="3200" b="1" dirty="0">
                          <a:solidFill>
                            <a:schemeClr val="bg1"/>
                          </a:solidFill>
                          <a:latin typeface="+mj-ea"/>
                          <a:ea typeface="+mj-ea"/>
                        </a:rPr>
                        <a:t>不分階段別</a:t>
                      </a: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10000"/>
                  </a:ext>
                </a:extLst>
              </a:tr>
              <a:tr h="3115302">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E-1 </a:t>
                      </a:r>
                      <a:r>
                        <a:rPr lang="zh-TW" altLang="en-US" sz="2000" kern="1200" dirty="0">
                          <a:solidFill>
                            <a:schemeClr val="dk1"/>
                          </a:solidFill>
                          <a:effectLst/>
                          <a:latin typeface="+mj-ea"/>
                          <a:ea typeface="+mj-ea"/>
                          <a:cs typeface="+mn-cs"/>
                        </a:rPr>
                        <a:t>溝通圖卡功能與操作。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E-2 </a:t>
                      </a:r>
                      <a:r>
                        <a:rPr lang="zh-TW" altLang="en-US" sz="2000" kern="1200" dirty="0">
                          <a:solidFill>
                            <a:schemeClr val="dk1"/>
                          </a:solidFill>
                          <a:effectLst/>
                          <a:latin typeface="+mj-ea"/>
                          <a:ea typeface="+mj-ea"/>
                          <a:cs typeface="+mn-cs"/>
                        </a:rPr>
                        <a:t>語音溝通器功能與操作。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E-3 </a:t>
                      </a:r>
                      <a:r>
                        <a:rPr lang="zh-TW" altLang="en-US" sz="2000" kern="1200" dirty="0">
                          <a:solidFill>
                            <a:schemeClr val="dk1"/>
                          </a:solidFill>
                          <a:effectLst/>
                          <a:latin typeface="+mj-ea"/>
                          <a:ea typeface="+mj-ea"/>
                          <a:cs typeface="+mn-cs"/>
                        </a:rPr>
                        <a:t>語音溝通軟體功能與操作。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E-4 </a:t>
                      </a:r>
                      <a:r>
                        <a:rPr lang="zh-TW" altLang="en-US" sz="2000" kern="1200" dirty="0">
                          <a:solidFill>
                            <a:schemeClr val="dk1"/>
                          </a:solidFill>
                          <a:effectLst/>
                          <a:latin typeface="+mj-ea"/>
                          <a:ea typeface="+mj-ea"/>
                          <a:cs typeface="+mn-cs"/>
                        </a:rPr>
                        <a:t>打字拼音軟體功能與操作。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E-5 </a:t>
                      </a:r>
                      <a:r>
                        <a:rPr lang="zh-TW" altLang="en-US" sz="2000" kern="1200" dirty="0">
                          <a:solidFill>
                            <a:schemeClr val="dk1"/>
                          </a:solidFill>
                          <a:effectLst/>
                          <a:latin typeface="+mj-ea"/>
                          <a:ea typeface="+mj-ea"/>
                          <a:cs typeface="+mn-cs"/>
                        </a:rPr>
                        <a:t>以行動裝置為載具的溝通輔具功能與操作。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E-6 </a:t>
                      </a:r>
                      <a:r>
                        <a:rPr lang="zh-TW" altLang="en-US" sz="2000" kern="1200" dirty="0">
                          <a:solidFill>
                            <a:schemeClr val="dk1"/>
                          </a:solidFill>
                          <a:effectLst/>
                          <a:latin typeface="+mj-ea"/>
                          <a:ea typeface="+mj-ea"/>
                          <a:cs typeface="+mn-cs"/>
                        </a:rPr>
                        <a:t>其他溝通輔具功能與操作。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E-7 </a:t>
                      </a:r>
                      <a:r>
                        <a:rPr lang="zh-TW" altLang="en-US" sz="2000" kern="1200" dirty="0">
                          <a:solidFill>
                            <a:schemeClr val="dk1"/>
                          </a:solidFill>
                          <a:effectLst/>
                          <a:latin typeface="+mj-ea"/>
                          <a:ea typeface="+mj-ea"/>
                          <a:cs typeface="+mn-cs"/>
                        </a:rPr>
                        <a:t>溝通輔具維護與簡易故障排除。</a:t>
                      </a: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alpha val="50196"/>
                      </a:schemeClr>
                    </a:solidFill>
                  </a:tcPr>
                </a:tc>
                <a:extLst>
                  <a:ext uri="{0D108BD9-81ED-4DB2-BD59-A6C34878D82A}">
                    <a16:rowId xmlns:a16="http://schemas.microsoft.com/office/drawing/2014/main" xmlns="" val="10001"/>
                  </a:ext>
                </a:extLst>
              </a:tr>
            </a:tbl>
          </a:graphicData>
        </a:graphic>
      </p:graphicFrame>
      <p:sp>
        <p:nvSpPr>
          <p:cNvPr id="8" name="矩形 7">
            <a:extLst>
              <a:ext uri="{FF2B5EF4-FFF2-40B4-BE49-F238E27FC236}">
                <a16:creationId xmlns:a16="http://schemas.microsoft.com/office/drawing/2014/main" xmlns="" id="{BB83F340-4A98-4137-A512-C92CFA5B6D04}"/>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prstClr val="black"/>
                </a:solidFill>
                <a:latin typeface="微軟正黑體" panose="020B0604030504040204" pitchFamily="34" charset="-120"/>
                <a:ea typeface="微軟正黑體" panose="020B0604030504040204" pitchFamily="34" charset="-120"/>
              </a:rPr>
              <a:t>不分階科目之學習內容舉隅</a:t>
            </a: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en-US" sz="2400" b="1" dirty="0">
                <a:solidFill>
                  <a:prstClr val="black"/>
                </a:solidFill>
                <a:latin typeface="微軟正黑體" panose="020B0604030504040204" pitchFamily="34" charset="-120"/>
                <a:ea typeface="微軟正黑體" panose="020B0604030504040204" pitchFamily="34" charset="-120"/>
              </a:rPr>
              <a:t>輔助科技應用（溝通輔具）</a:t>
            </a:r>
            <a:endParaRPr lang="zh-TW" altLang="en-US" sz="2400" b="1" dirty="0">
              <a:solidFill>
                <a:prstClr val="black"/>
              </a:solidFill>
            </a:endParaRPr>
          </a:p>
        </p:txBody>
      </p:sp>
      <p:sp>
        <p:nvSpPr>
          <p:cNvPr id="3" name="流程圖: 替代程序 2"/>
          <p:cNvSpPr/>
          <p:nvPr/>
        </p:nvSpPr>
        <p:spPr>
          <a:xfrm>
            <a:off x="419100" y="5591911"/>
            <a:ext cx="8305800" cy="654194"/>
          </a:xfrm>
          <a:prstGeom prst="flowChartAlternateProcess">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各類溝通輔具的功能、操作、維護與簡易故障排除</a:t>
            </a:r>
          </a:p>
        </p:txBody>
      </p:sp>
    </p:spTree>
    <p:extLst>
      <p:ext uri="{BB962C8B-B14F-4D97-AF65-F5344CB8AC3E}">
        <p14:creationId xmlns:p14="http://schemas.microsoft.com/office/powerpoint/2010/main" val="2429551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57200" y="1246411"/>
            <a:ext cx="8229600" cy="517206"/>
          </a:xfrm>
        </p:spPr>
        <p:txBody>
          <a:bodyPr/>
          <a:lstStyle/>
          <a:p>
            <a:pPr marL="0" indent="0">
              <a:buNone/>
            </a:pPr>
            <a:r>
              <a:rPr lang="zh-TW" altLang="en-US" dirty="0" smtClean="0">
                <a:latin typeface="+mn-ea"/>
              </a:rPr>
              <a:t>－參考示例</a:t>
            </a:r>
            <a:r>
              <a:rPr lang="zh-TW" altLang="en-US" dirty="0">
                <a:latin typeface="+mn-ea"/>
              </a:rPr>
              <a:t>非標準答案或</a:t>
            </a:r>
            <a:r>
              <a:rPr lang="zh-TW" altLang="en-US" dirty="0" smtClean="0">
                <a:latin typeface="+mn-ea"/>
              </a:rPr>
              <a:t>規定</a:t>
            </a:r>
            <a:endParaRPr lang="en-US" altLang="zh-TW" dirty="0">
              <a:latin typeface="+mn-ea"/>
            </a:endParaRPr>
          </a:p>
          <a:p>
            <a:endParaRPr lang="zh-TW" altLang="en-US" dirty="0">
              <a:latin typeface="+mn-ea"/>
            </a:endParaRPr>
          </a:p>
        </p:txBody>
      </p:sp>
      <p:graphicFrame>
        <p:nvGraphicFramePr>
          <p:cNvPr id="5" name="表格 4">
            <a:extLst>
              <a:ext uri="{FF2B5EF4-FFF2-40B4-BE49-F238E27FC236}">
                <a16:creationId xmlns:a16="http://schemas.microsoft.com/office/drawing/2014/main" xmlns="" id="{161F55B5-F1CE-1047-9038-B0AA1A7737B5}"/>
              </a:ext>
            </a:extLst>
          </p:cNvPr>
          <p:cNvGraphicFramePr>
            <a:graphicFrameLocks noGrp="1"/>
          </p:cNvGraphicFramePr>
          <p:nvPr>
            <p:extLst>
              <p:ext uri="{D42A27DB-BD31-4B8C-83A1-F6EECF244321}">
                <p14:modId xmlns:p14="http://schemas.microsoft.com/office/powerpoint/2010/main" val="1981027505"/>
              </p:ext>
            </p:extLst>
          </p:nvPr>
        </p:nvGraphicFramePr>
        <p:xfrm>
          <a:off x="304800" y="1763617"/>
          <a:ext cx="8382000" cy="4754880"/>
        </p:xfrm>
        <a:graphic>
          <a:graphicData uri="http://schemas.openxmlformats.org/drawingml/2006/table">
            <a:tbl>
              <a:tblPr firstRow="1" firstCol="1" bandRow="1">
                <a:tableStyleId>{5C22544A-7EE6-4342-B048-85BDC9FD1C3A}</a:tableStyleId>
              </a:tblPr>
              <a:tblGrid>
                <a:gridCol w="1882923">
                  <a:extLst>
                    <a:ext uri="{9D8B030D-6E8A-4147-A177-3AD203B41FA5}">
                      <a16:colId xmlns:a16="http://schemas.microsoft.com/office/drawing/2014/main" xmlns="" val="3480892447"/>
                    </a:ext>
                  </a:extLst>
                </a:gridCol>
                <a:gridCol w="4499361">
                  <a:extLst>
                    <a:ext uri="{9D8B030D-6E8A-4147-A177-3AD203B41FA5}">
                      <a16:colId xmlns:a16="http://schemas.microsoft.com/office/drawing/2014/main" xmlns="" val="369682509"/>
                    </a:ext>
                  </a:extLst>
                </a:gridCol>
                <a:gridCol w="1999716">
                  <a:extLst>
                    <a:ext uri="{9D8B030D-6E8A-4147-A177-3AD203B41FA5}">
                      <a16:colId xmlns:a16="http://schemas.microsoft.com/office/drawing/2014/main" xmlns="" val="3063717876"/>
                    </a:ext>
                  </a:extLst>
                </a:gridCol>
              </a:tblGrid>
              <a:tr h="318035">
                <a:tc gridSpan="2">
                  <a:txBody>
                    <a:bodyPr/>
                    <a:lstStyle/>
                    <a:p>
                      <a:pPr algn="ctr">
                        <a:spcAft>
                          <a:spcPts val="0"/>
                        </a:spcAft>
                      </a:pPr>
                      <a:r>
                        <a:rPr lang="zh-TW" sz="2400" b="1" kern="100" dirty="0">
                          <a:solidFill>
                            <a:schemeClr val="tx1"/>
                          </a:solidFill>
                          <a:effectLst/>
                          <a:latin typeface="Microsoft JhengHei" panose="020B0604030504040204" pitchFamily="34" charset="-120"/>
                          <a:ea typeface="Microsoft JhengHei" panose="020B0604030504040204" pitchFamily="34" charset="-120"/>
                        </a:rPr>
                        <a:t>生活管理學習重點</a:t>
                      </a:r>
                      <a:endParaRPr lang="zh-TW" sz="24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hMerge="1">
                  <a:txBody>
                    <a:bodyPr/>
                    <a:lstStyle/>
                    <a:p>
                      <a:endParaRPr lang="zh-TW" altLang="en-US"/>
                    </a:p>
                  </a:txBody>
                  <a:tcPr/>
                </a:tc>
                <a:tc rowSpan="2">
                  <a:txBody>
                    <a:bodyPr/>
                    <a:lstStyle/>
                    <a:p>
                      <a:pPr algn="ctr">
                        <a:spcAft>
                          <a:spcPts val="0"/>
                        </a:spcAft>
                      </a:pPr>
                      <a:r>
                        <a:rPr lang="zh-TW" sz="2400" b="1" kern="100" dirty="0">
                          <a:solidFill>
                            <a:schemeClr val="tx1"/>
                          </a:solidFill>
                          <a:effectLst/>
                          <a:latin typeface="Microsoft JhengHei" panose="020B0604030504040204" pitchFamily="34" charset="-120"/>
                          <a:ea typeface="Microsoft JhengHei" panose="020B0604030504040204" pitchFamily="34" charset="-120"/>
                        </a:rPr>
                        <a:t>生活管理</a:t>
                      </a:r>
                    </a:p>
                    <a:p>
                      <a:pPr algn="ctr">
                        <a:spcAft>
                          <a:spcPts val="0"/>
                        </a:spcAft>
                      </a:pPr>
                      <a:r>
                        <a:rPr lang="zh-TW" sz="2400" b="1" kern="100" dirty="0">
                          <a:solidFill>
                            <a:schemeClr val="tx1"/>
                          </a:solidFill>
                          <a:effectLst/>
                          <a:latin typeface="Microsoft JhengHei" panose="020B0604030504040204" pitchFamily="34" charset="-120"/>
                          <a:ea typeface="Microsoft JhengHei" panose="020B0604030504040204" pitchFamily="34" charset="-120"/>
                        </a:rPr>
                        <a:t>核心素養</a:t>
                      </a:r>
                      <a:endParaRPr lang="zh-TW" sz="24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DA3"/>
                    </a:solidFill>
                  </a:tcPr>
                </a:tc>
                <a:extLst>
                  <a:ext uri="{0D108BD9-81ED-4DB2-BD59-A6C34878D82A}">
                    <a16:rowId xmlns:a16="http://schemas.microsoft.com/office/drawing/2014/main" xmlns="" val="2404448785"/>
                  </a:ext>
                </a:extLst>
              </a:tr>
              <a:tr h="318035">
                <a:tc>
                  <a:txBody>
                    <a:bodyPr/>
                    <a:lstStyle/>
                    <a:p>
                      <a:pPr algn="ctr">
                        <a:spcAft>
                          <a:spcPts val="0"/>
                        </a:spcAft>
                      </a:pPr>
                      <a:r>
                        <a:rPr lang="zh-TW" sz="2400" b="1" kern="100" dirty="0">
                          <a:solidFill>
                            <a:schemeClr val="tx1"/>
                          </a:solidFill>
                          <a:effectLst/>
                          <a:latin typeface="Microsoft JhengHei" panose="020B0604030504040204" pitchFamily="34" charset="-120"/>
                          <a:ea typeface="Microsoft JhengHei" panose="020B0604030504040204" pitchFamily="34" charset="-120"/>
                        </a:rPr>
                        <a:t>學習表現</a:t>
                      </a:r>
                      <a:endParaRPr lang="zh-TW" sz="24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a:spcAft>
                          <a:spcPts val="0"/>
                        </a:spcAft>
                      </a:pPr>
                      <a:r>
                        <a:rPr lang="zh-TW" sz="2400" b="1" kern="100" dirty="0">
                          <a:solidFill>
                            <a:schemeClr val="tx1"/>
                          </a:solidFill>
                          <a:effectLst/>
                          <a:latin typeface="Microsoft JhengHei" panose="020B0604030504040204" pitchFamily="34" charset="-120"/>
                          <a:ea typeface="Microsoft JhengHei" panose="020B0604030504040204" pitchFamily="34" charset="-120"/>
                        </a:rPr>
                        <a:t>學習內容</a:t>
                      </a:r>
                      <a:endParaRPr lang="zh-TW" sz="24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vMerge="1">
                  <a:txBody>
                    <a:bodyPr/>
                    <a:lstStyle/>
                    <a:p>
                      <a:endParaRPr lang="zh-TW" altLang="en-US"/>
                    </a:p>
                  </a:txBody>
                  <a:tcPr/>
                </a:tc>
                <a:extLst>
                  <a:ext uri="{0D108BD9-81ED-4DB2-BD59-A6C34878D82A}">
                    <a16:rowId xmlns:a16="http://schemas.microsoft.com/office/drawing/2014/main" xmlns="" val="2976859613"/>
                  </a:ext>
                </a:extLst>
              </a:tr>
              <a:tr h="3180353">
                <a:tc>
                  <a:txBody>
                    <a:bodyPr/>
                    <a:lstStyle/>
                    <a:p>
                      <a:pPr marL="227013" indent="-227013" algn="just">
                        <a:spcAft>
                          <a:spcPts val="0"/>
                        </a:spcAft>
                        <a:tabLs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2-sP-12</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培養對休閒活動的認識與興趣。</a:t>
                      </a:r>
                    </a:p>
                    <a:p>
                      <a:pPr marL="180975" indent="-180975" algn="just">
                        <a:spcAft>
                          <a:spcPts val="0"/>
                        </a:spcAft>
                        <a:tabLst/>
                      </a:pPr>
                      <a:endParaRPr lang="en-US" altLang="zh-TW" sz="2400" b="0" kern="100" dirty="0">
                        <a:solidFill>
                          <a:schemeClr val="tx1"/>
                        </a:solidFill>
                        <a:effectLst/>
                        <a:latin typeface="Microsoft JhengHei" panose="020B0604030504040204" pitchFamily="34" charset="-120"/>
                        <a:ea typeface="Microsoft JhengHei" panose="020B0604030504040204" pitchFamily="34" charset="-120"/>
                      </a:endParaRPr>
                    </a:p>
                    <a:p>
                      <a:pPr marL="180975" indent="-180975" algn="just">
                        <a:spcAft>
                          <a:spcPts val="0"/>
                        </a:spcAft>
                        <a:tabLs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3-sP-2</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認識社區環境與資源</a:t>
                      </a:r>
                      <a:endParaRPr lang="zh-TW" sz="24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CECE">
                        <a:alpha val="50196"/>
                      </a:srgbClr>
                    </a:solidFill>
                  </a:tcPr>
                </a:tc>
                <a:tc>
                  <a:txBody>
                    <a:bodyPr/>
                    <a:lstStyle/>
                    <a:p>
                      <a:pPr marL="975360" indent="-975360" algn="just">
                        <a:spcAft>
                          <a:spcPts val="0"/>
                        </a:spcAf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H-sP-1 </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休閒活動的認識。</a:t>
                      </a:r>
                    </a:p>
                    <a:p>
                      <a:pPr marL="975360" indent="-975360" algn="just">
                        <a:spcAft>
                          <a:spcPts val="0"/>
                        </a:spcAf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H-sP-2 </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休閒活動的選擇。</a:t>
                      </a:r>
                    </a:p>
                    <a:p>
                      <a:pPr marL="975360" indent="-975360" algn="just">
                        <a:spcAft>
                          <a:spcPts val="0"/>
                        </a:spcAft>
                      </a:pPr>
                      <a:endParaRPr lang="en-US" altLang="zh-TW" sz="2400" b="0" kern="100" dirty="0">
                        <a:solidFill>
                          <a:schemeClr val="tx1"/>
                        </a:solidFill>
                        <a:effectLst/>
                        <a:latin typeface="Microsoft JhengHei" panose="020B0604030504040204" pitchFamily="34" charset="-120"/>
                        <a:ea typeface="Microsoft JhengHei" panose="020B0604030504040204" pitchFamily="34" charset="-120"/>
                      </a:endParaRPr>
                    </a:p>
                    <a:p>
                      <a:pPr marL="975360" marR="0" indent="-975360" algn="just" defTabSz="9144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cs typeface="+mn-cs"/>
                        </a:rPr>
                        <a:t>K-sP-2</a:t>
                      </a:r>
                      <a:r>
                        <a:rPr lang="zh-TW" altLang="en-US" sz="2400" b="0" kern="100" dirty="0">
                          <a:solidFill>
                            <a:schemeClr val="tx1"/>
                          </a:solidFill>
                          <a:effectLst/>
                          <a:latin typeface="Microsoft JhengHei" panose="020B0604030504040204" pitchFamily="34" charset="-120"/>
                          <a:ea typeface="Microsoft JhengHei" panose="020B0604030504040204" pitchFamily="34" charset="-120"/>
                          <a:cs typeface="+mn-cs"/>
                        </a:rPr>
                        <a:t> </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cs typeface="+mn-cs"/>
                        </a:rPr>
                        <a:t>社區環境與資源的認識。</a:t>
                      </a:r>
                    </a:p>
                    <a:p>
                      <a:pPr marL="975360" indent="-975360" algn="just">
                        <a:spcAft>
                          <a:spcPts val="0"/>
                        </a:spcAf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K-sP-3 </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社區活動的參與。</a:t>
                      </a:r>
                    </a:p>
                    <a:p>
                      <a:pPr marL="205740" indent="-205740" algn="just">
                        <a:spcAft>
                          <a:spcPts val="0"/>
                        </a:spcAf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K-sP-4</a:t>
                      </a:r>
                      <a:r>
                        <a:rPr lang="zh-TW" altLang="en-US" sz="2400" b="0" kern="100" dirty="0">
                          <a:solidFill>
                            <a:schemeClr val="tx1"/>
                          </a:solidFill>
                          <a:effectLst/>
                          <a:latin typeface="Microsoft JhengHei" panose="020B0604030504040204" pitchFamily="34" charset="-120"/>
                          <a:ea typeface="Microsoft JhengHei" panose="020B0604030504040204" pitchFamily="34" charset="-120"/>
                        </a:rPr>
                        <a:t> </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社區危險情境的辨識與防範</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alpha val="50196"/>
                      </a:srgbClr>
                    </a:solidFill>
                  </a:tcPr>
                </a:tc>
                <a:tc>
                  <a:txBody>
                    <a:bodyPr/>
                    <a:lstStyle/>
                    <a:p>
                      <a:pPr>
                        <a:spcAft>
                          <a:spcPts val="0"/>
                        </a:spcAft>
                      </a:pPr>
                      <a:r>
                        <a:rPr lang="zh-TW" altLang="zh-TW" sz="2400" b="0" kern="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0" dirty="0">
                          <a:solidFill>
                            <a:schemeClr val="tx1"/>
                          </a:solidFill>
                          <a:effectLst/>
                          <a:latin typeface="Microsoft JhengHei" panose="020B0604030504040204" pitchFamily="34" charset="-120"/>
                          <a:ea typeface="Microsoft JhengHei" panose="020B0604030504040204" pitchFamily="34" charset="-120"/>
                        </a:rPr>
                        <a:t>-P-B3</a:t>
                      </a:r>
                      <a:endParaRPr lang="zh-TW" altLang="zh-TW" sz="2400" b="0" kern="100" dirty="0">
                        <a:solidFill>
                          <a:schemeClr val="tx1"/>
                        </a:solidFill>
                        <a:effectLst/>
                        <a:latin typeface="Microsoft JhengHei" panose="020B0604030504040204" pitchFamily="34" charset="-120"/>
                        <a:ea typeface="Microsoft JhengHei" panose="020B0604030504040204" pitchFamily="34" charset="-120"/>
                      </a:endParaRPr>
                    </a:p>
                    <a:p>
                      <a:pPr algn="just">
                        <a:spcAft>
                          <a:spcPts val="0"/>
                        </a:spcAft>
                      </a:pPr>
                      <a:r>
                        <a:rPr lang="zh-TW" altLang="zh-TW" sz="2400" b="0" kern="0" dirty="0">
                          <a:solidFill>
                            <a:schemeClr val="tx1"/>
                          </a:solidFill>
                          <a:effectLst/>
                          <a:latin typeface="Microsoft JhengHei" panose="020B0604030504040204" pitchFamily="34" charset="-120"/>
                          <a:ea typeface="Microsoft JhengHei" panose="020B0604030504040204" pitchFamily="34" charset="-120"/>
                        </a:rPr>
                        <a:t>透過探索休閒興趣、嗜好，參與家庭、學校與社區活動</a:t>
                      </a:r>
                      <a:endParaRPr lang="en-US" altLang="zh-TW" sz="2400" b="0" kern="0" dirty="0">
                        <a:solidFill>
                          <a:schemeClr val="tx1"/>
                        </a:solidFill>
                        <a:effectLst/>
                        <a:latin typeface="Microsoft JhengHei" panose="020B0604030504040204" pitchFamily="34" charset="-120"/>
                        <a:ea typeface="Microsoft JhengHei" panose="020B0604030504040204" pitchFamily="34" charset="-120"/>
                      </a:endParaRPr>
                    </a:p>
                    <a:p>
                      <a:pPr algn="just">
                        <a:spcAft>
                          <a:spcPts val="0"/>
                        </a:spcAft>
                      </a:pPr>
                      <a:r>
                        <a:rPr lang="zh-TW" altLang="zh-TW" sz="2400" b="0" kern="0" dirty="0">
                          <a:solidFill>
                            <a:schemeClr val="tx1"/>
                          </a:solidFill>
                          <a:effectLst/>
                          <a:latin typeface="Microsoft JhengHei" panose="020B0604030504040204" pitchFamily="34" charset="-120"/>
                          <a:ea typeface="Microsoft JhengHei" panose="020B0604030504040204" pitchFamily="34" charset="-120"/>
                        </a:rPr>
                        <a:t>、認識相關資源，體驗生活美學，增加對美的感知與生活的豐富性。</a:t>
                      </a:r>
                      <a:endParaRPr lang="zh-TW" altLang="zh-TW" sz="24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ctr">
                        <a:spcAft>
                          <a:spcPts val="0"/>
                        </a:spcAft>
                      </a:pPr>
                      <a:endParaRPr lang="zh-TW" sz="24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DA3">
                        <a:alpha val="50196"/>
                      </a:srgbClr>
                    </a:solidFill>
                  </a:tcPr>
                </a:tc>
                <a:extLst>
                  <a:ext uri="{0D108BD9-81ED-4DB2-BD59-A6C34878D82A}">
                    <a16:rowId xmlns:a16="http://schemas.microsoft.com/office/drawing/2014/main" xmlns="" val="3367321215"/>
                  </a:ext>
                </a:extLst>
              </a:tr>
            </a:tbl>
          </a:graphicData>
        </a:graphic>
      </p:graphicFrame>
      <p:sp>
        <p:nvSpPr>
          <p:cNvPr id="13" name="矩形 12">
            <a:extLst>
              <a:ext uri="{FF2B5EF4-FFF2-40B4-BE49-F238E27FC236}">
                <a16:creationId xmlns:a16="http://schemas.microsoft.com/office/drawing/2014/main" xmlns="" id="{01FB8C2D-3FCC-486E-AB05-C7A9EEA37C2D}"/>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學習重點與核心素養呼應參考示例</a:t>
            </a:r>
            <a:endParaRPr lang="zh-TW" altLang="en-US" sz="4000" b="1" dirty="0">
              <a:solidFill>
                <a:prstClr val="black"/>
              </a:solidFill>
            </a:endParaRPr>
          </a:p>
        </p:txBody>
      </p:sp>
      <p:sp>
        <p:nvSpPr>
          <p:cNvPr id="7" name="矩形: 圓角 6">
            <a:extLst>
              <a:ext uri="{FF2B5EF4-FFF2-40B4-BE49-F238E27FC236}">
                <a16:creationId xmlns:a16="http://schemas.microsoft.com/office/drawing/2014/main" xmlns="" id="{FF4D9CD1-8523-40E0-8FE1-599C3059174D}"/>
              </a:ext>
            </a:extLst>
          </p:cNvPr>
          <p:cNvSpPr/>
          <p:nvPr/>
        </p:nvSpPr>
        <p:spPr>
          <a:xfrm>
            <a:off x="2185261" y="2464231"/>
            <a:ext cx="4200041" cy="7904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xmlns="" id="{BE6519F8-77FC-4B82-9E6A-444684B541E0}"/>
              </a:ext>
            </a:extLst>
          </p:cNvPr>
          <p:cNvSpPr/>
          <p:nvPr/>
        </p:nvSpPr>
        <p:spPr>
          <a:xfrm>
            <a:off x="7395706" y="3138319"/>
            <a:ext cx="1297782" cy="116326"/>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xmlns="" id="{43F21C78-7328-42A6-8BA4-0BDF9AF35590}"/>
              </a:ext>
            </a:extLst>
          </p:cNvPr>
          <p:cNvSpPr/>
          <p:nvPr/>
        </p:nvSpPr>
        <p:spPr>
          <a:xfrm>
            <a:off x="6793706" y="3483843"/>
            <a:ext cx="1647824" cy="110126"/>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圓角 18">
            <a:extLst>
              <a:ext uri="{FF2B5EF4-FFF2-40B4-BE49-F238E27FC236}">
                <a16:creationId xmlns:a16="http://schemas.microsoft.com/office/drawing/2014/main" xmlns="" id="{D2B81E75-D9B3-4487-A7EB-E6BEAD302A72}"/>
              </a:ext>
            </a:extLst>
          </p:cNvPr>
          <p:cNvSpPr/>
          <p:nvPr/>
        </p:nvSpPr>
        <p:spPr>
          <a:xfrm>
            <a:off x="2185260" y="3432444"/>
            <a:ext cx="4560822" cy="2069453"/>
          </a:xfrm>
          <a:prstGeom prst="roundRect">
            <a:avLst/>
          </a:prstGeom>
          <a:no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xmlns="" id="{2FFEC359-F738-4441-8354-F2370A7B42B9}"/>
              </a:ext>
            </a:extLst>
          </p:cNvPr>
          <p:cNvSpPr/>
          <p:nvPr/>
        </p:nvSpPr>
        <p:spPr>
          <a:xfrm>
            <a:off x="7365206" y="4192812"/>
            <a:ext cx="1245394" cy="123987"/>
          </a:xfrm>
          <a:prstGeom prst="rect">
            <a:avLst/>
          </a:prstGeom>
          <a:solidFill>
            <a:srgbClr val="70AD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xmlns="" id="{B850E7FB-6946-419F-811D-30B7BB02A529}"/>
              </a:ext>
            </a:extLst>
          </p:cNvPr>
          <p:cNvSpPr/>
          <p:nvPr/>
        </p:nvSpPr>
        <p:spPr>
          <a:xfrm>
            <a:off x="6793706" y="4592921"/>
            <a:ext cx="1816894" cy="123987"/>
          </a:xfrm>
          <a:prstGeom prst="rect">
            <a:avLst/>
          </a:prstGeom>
          <a:solidFill>
            <a:srgbClr val="70AD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xmlns="" id="{BE6519F8-77FC-4B82-9E6A-444684B541E0}"/>
              </a:ext>
            </a:extLst>
          </p:cNvPr>
          <p:cNvSpPr/>
          <p:nvPr/>
        </p:nvSpPr>
        <p:spPr>
          <a:xfrm>
            <a:off x="537436" y="3494437"/>
            <a:ext cx="1297782" cy="123987"/>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xmlns="" id="{BE6519F8-77FC-4B82-9E6A-444684B541E0}"/>
              </a:ext>
            </a:extLst>
          </p:cNvPr>
          <p:cNvSpPr/>
          <p:nvPr/>
        </p:nvSpPr>
        <p:spPr>
          <a:xfrm>
            <a:off x="1835218" y="3123471"/>
            <a:ext cx="285524" cy="112363"/>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xmlns="" id="{B850E7FB-6946-419F-811D-30B7BB02A529}"/>
              </a:ext>
            </a:extLst>
          </p:cNvPr>
          <p:cNvSpPr/>
          <p:nvPr/>
        </p:nvSpPr>
        <p:spPr>
          <a:xfrm>
            <a:off x="1225447" y="5272206"/>
            <a:ext cx="891553" cy="154076"/>
          </a:xfrm>
          <a:prstGeom prst="rect">
            <a:avLst/>
          </a:prstGeom>
          <a:solidFill>
            <a:srgbClr val="70AD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xmlns="" id="{B850E7FB-6946-419F-811D-30B7BB02A529}"/>
              </a:ext>
            </a:extLst>
          </p:cNvPr>
          <p:cNvSpPr/>
          <p:nvPr/>
        </p:nvSpPr>
        <p:spPr>
          <a:xfrm>
            <a:off x="537436" y="5654796"/>
            <a:ext cx="1220244" cy="146564"/>
          </a:xfrm>
          <a:prstGeom prst="rect">
            <a:avLst/>
          </a:prstGeom>
          <a:solidFill>
            <a:srgbClr val="70AD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5566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CC00">
            <a:alpha val="20000"/>
          </a:srgbClr>
        </a:solidFill>
        <a:effectLst/>
      </p:bgPr>
    </p:bg>
    <p:spTree>
      <p:nvGrpSpPr>
        <p:cNvPr id="1" name=""/>
        <p:cNvGrpSpPr/>
        <p:nvPr/>
      </p:nvGrpSpPr>
      <p:grpSpPr>
        <a:xfrm>
          <a:off x="0" y="0"/>
          <a:ext cx="0" cy="0"/>
          <a:chOff x="0" y="0"/>
          <a:chExt cx="0" cy="0"/>
        </a:xfrm>
      </p:grpSpPr>
      <p:grpSp>
        <p:nvGrpSpPr>
          <p:cNvPr id="60" name="群組 59">
            <a:extLst>
              <a:ext uri="{FF2B5EF4-FFF2-40B4-BE49-F238E27FC236}">
                <a16:creationId xmlns:a16="http://schemas.microsoft.com/office/drawing/2014/main" xmlns="" id="{7D2FA94B-328A-43DE-9293-85498B43859E}"/>
              </a:ext>
            </a:extLst>
          </p:cNvPr>
          <p:cNvGrpSpPr/>
          <p:nvPr/>
        </p:nvGrpSpPr>
        <p:grpSpPr>
          <a:xfrm>
            <a:off x="383072" y="1281493"/>
            <a:ext cx="8875694" cy="2862322"/>
            <a:chOff x="270958" y="2696028"/>
            <a:chExt cx="7614654" cy="2862322"/>
          </a:xfrm>
        </p:grpSpPr>
        <p:sp>
          <p:nvSpPr>
            <p:cNvPr id="61" name="平行四邊形 60">
              <a:extLst>
                <a:ext uri="{FF2B5EF4-FFF2-40B4-BE49-F238E27FC236}">
                  <a16:creationId xmlns:a16="http://schemas.microsoft.com/office/drawing/2014/main" xmlns="" id="{EFBB7D82-8E72-4392-B98D-3D5FF7CF7DB3}"/>
                </a:ext>
              </a:extLst>
            </p:cNvPr>
            <p:cNvSpPr/>
            <p:nvPr/>
          </p:nvSpPr>
          <p:spPr>
            <a:xfrm>
              <a:off x="1086568" y="5194965"/>
              <a:ext cx="6799044" cy="351972"/>
            </a:xfrm>
            <a:prstGeom prst="parallelogram">
              <a:avLst>
                <a:gd name="adj" fmla="val 87682"/>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2" name="矩形: 圓角化單一角落 61">
              <a:extLst>
                <a:ext uri="{FF2B5EF4-FFF2-40B4-BE49-F238E27FC236}">
                  <a16:creationId xmlns:a16="http://schemas.microsoft.com/office/drawing/2014/main" xmlns="" id="{796B0184-B9CB-4FF9-9AC0-157AD48F8E0F}"/>
                </a:ext>
              </a:extLst>
            </p:cNvPr>
            <p:cNvSpPr/>
            <p:nvPr/>
          </p:nvSpPr>
          <p:spPr>
            <a:xfrm>
              <a:off x="270959" y="2696029"/>
              <a:ext cx="7315906" cy="2862321"/>
            </a:xfrm>
            <a:prstGeom prst="round1Rect">
              <a:avLst>
                <a:gd name="adj" fmla="val 5000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3" name="矩形 62">
              <a:extLst>
                <a:ext uri="{FF2B5EF4-FFF2-40B4-BE49-F238E27FC236}">
                  <a16:creationId xmlns:a16="http://schemas.microsoft.com/office/drawing/2014/main" xmlns="" id="{6860F7BB-B096-4D69-B2CC-5E645E07E611}"/>
                </a:ext>
              </a:extLst>
            </p:cNvPr>
            <p:cNvSpPr/>
            <p:nvPr/>
          </p:nvSpPr>
          <p:spPr>
            <a:xfrm>
              <a:off x="270958" y="2696028"/>
              <a:ext cx="1605673" cy="2862311"/>
            </a:xfrm>
            <a:prstGeom prst="rect">
              <a:avLst/>
            </a:prstGeom>
            <a:solidFill>
              <a:srgbClr val="6DBD37">
                <a:alpha val="90000"/>
              </a:srgb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64" name="直線單箭頭接點 63">
              <a:extLst>
                <a:ext uri="{FF2B5EF4-FFF2-40B4-BE49-F238E27FC236}">
                  <a16:creationId xmlns:a16="http://schemas.microsoft.com/office/drawing/2014/main" xmlns="" id="{F7E73003-0253-4C49-940B-23B8D336B24B}"/>
                </a:ext>
              </a:extLst>
            </p:cNvPr>
            <p:cNvCxnSpPr>
              <a:cxnSpLocks/>
            </p:cNvCxnSpPr>
            <p:nvPr/>
          </p:nvCxnSpPr>
          <p:spPr>
            <a:xfrm flipV="1">
              <a:off x="6029248" y="2696028"/>
              <a:ext cx="1420541" cy="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a:extLst>
                <a:ext uri="{FF2B5EF4-FFF2-40B4-BE49-F238E27FC236}">
                  <a16:creationId xmlns:a16="http://schemas.microsoft.com/office/drawing/2014/main" xmlns="" id="{C7C2D867-BE98-4856-B4C8-49FE8F24E2C6}"/>
                </a:ext>
              </a:extLst>
            </p:cNvPr>
            <p:cNvCxnSpPr>
              <a:cxnSpLocks/>
              <a:stCxn id="62" idx="3"/>
            </p:cNvCxnSpPr>
            <p:nvPr/>
          </p:nvCxnSpPr>
          <p:spPr>
            <a:xfrm flipH="1" flipV="1">
              <a:off x="7586864" y="2810853"/>
              <a:ext cx="2" cy="1316337"/>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文字方塊 65">
              <a:extLst>
                <a:ext uri="{FF2B5EF4-FFF2-40B4-BE49-F238E27FC236}">
                  <a16:creationId xmlns:a16="http://schemas.microsoft.com/office/drawing/2014/main" xmlns="" id="{9F10424D-55C5-4795-B27C-D6A543E2F694}"/>
                </a:ext>
              </a:extLst>
            </p:cNvPr>
            <p:cNvSpPr txBox="1"/>
            <p:nvPr/>
          </p:nvSpPr>
          <p:spPr>
            <a:xfrm>
              <a:off x="280218" y="3193319"/>
              <a:ext cx="1605673" cy="1938992"/>
            </a:xfrm>
            <a:prstGeom prst="rect">
              <a:avLst/>
            </a:prstGeom>
            <a:noFill/>
          </p:spPr>
          <p:txBody>
            <a:bodyPr wrap="square" rtlCol="0">
              <a:spAutoFit/>
            </a:bodyPr>
            <a:lstStyle/>
            <a:p>
              <a:pPr algn="ctr"/>
              <a:r>
                <a:rPr lang="zh-TW" altLang="en-US" sz="6000" b="1" dirty="0">
                  <a:solidFill>
                    <a:schemeClr val="bg1"/>
                  </a:solidFill>
                  <a:latin typeface="微軟正黑體" panose="020B0604030504040204" pitchFamily="34" charset="-120"/>
                  <a:ea typeface="微軟正黑體" panose="020B0604030504040204" pitchFamily="34" charset="-120"/>
                </a:rPr>
                <a:t>第四</a:t>
              </a:r>
              <a:endParaRPr lang="en-US" altLang="zh-TW" sz="6000" b="1" dirty="0">
                <a:solidFill>
                  <a:schemeClr val="bg1"/>
                </a:solidFill>
                <a:latin typeface="微軟正黑體" panose="020B0604030504040204" pitchFamily="34" charset="-120"/>
                <a:ea typeface="微軟正黑體" panose="020B0604030504040204" pitchFamily="34" charset="-120"/>
              </a:endParaRPr>
            </a:p>
            <a:p>
              <a:pPr algn="ctr"/>
              <a:r>
                <a:rPr lang="zh-TW" altLang="en-US" sz="6000" b="1" dirty="0">
                  <a:solidFill>
                    <a:schemeClr val="bg1"/>
                  </a:solidFill>
                  <a:latin typeface="微軟正黑體" panose="020B0604030504040204" pitchFamily="34" charset="-120"/>
                  <a:ea typeface="微軟正黑體" panose="020B0604030504040204" pitchFamily="34" charset="-120"/>
                </a:rPr>
                <a:t>部分</a:t>
              </a:r>
            </a:p>
          </p:txBody>
        </p:sp>
        <p:sp>
          <p:nvSpPr>
            <p:cNvPr id="67" name="Text Box 9">
              <a:extLst>
                <a:ext uri="{FF2B5EF4-FFF2-40B4-BE49-F238E27FC236}">
                  <a16:creationId xmlns:a16="http://schemas.microsoft.com/office/drawing/2014/main" xmlns="" id="{8638E714-084D-4F7E-83B9-BB946DB61478}"/>
                </a:ext>
              </a:extLst>
            </p:cNvPr>
            <p:cNvSpPr txBox="1">
              <a:spLocks noChangeArrowheads="1"/>
            </p:cNvSpPr>
            <p:nvPr/>
          </p:nvSpPr>
          <p:spPr bwMode="auto">
            <a:xfrm>
              <a:off x="1696042" y="3193319"/>
              <a:ext cx="5980415" cy="1938992"/>
            </a:xfrm>
            <a:prstGeom prst="rect">
              <a:avLst/>
            </a:prstGeom>
            <a:noFill/>
            <a:ln w="9525" algn="ctr">
              <a:noFill/>
              <a:miter lim="800000"/>
              <a:headEnd/>
              <a:tailEnd/>
            </a:ln>
          </p:spPr>
          <p:txBody>
            <a:bodyPr wrap="square">
              <a:spAutoFit/>
            </a:bodyPr>
            <a:lstStyle/>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身障特需領綱</a:t>
              </a:r>
              <a:endParaRPr lang="en-US" altLang="zh-TW" sz="6000" b="1" kern="0" dirty="0">
                <a:latin typeface="微軟正黑體" panose="020B0604030504040204" pitchFamily="34" charset="-120"/>
                <a:ea typeface="微軟正黑體" panose="020B0604030504040204" pitchFamily="34" charset="-120"/>
              </a:endParaRP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實施要點</a:t>
              </a:r>
            </a:p>
          </p:txBody>
        </p:sp>
      </p:grpSp>
      <p:sp>
        <p:nvSpPr>
          <p:cNvPr id="69" name="AutoShape 27">
            <a:extLst>
              <a:ext uri="{FF2B5EF4-FFF2-40B4-BE49-F238E27FC236}">
                <a16:creationId xmlns:a16="http://schemas.microsoft.com/office/drawing/2014/main" xmlns="" id="{F07C13B6-B75C-4976-B541-45C8E980B56B}"/>
              </a:ext>
            </a:extLst>
          </p:cNvPr>
          <p:cNvSpPr>
            <a:spLocks/>
          </p:cNvSpPr>
          <p:nvPr/>
        </p:nvSpPr>
        <p:spPr bwMode="auto">
          <a:xfrm>
            <a:off x="3282886" y="5793529"/>
            <a:ext cx="84960"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71" name="AutoShape 39">
            <a:extLst>
              <a:ext uri="{FF2B5EF4-FFF2-40B4-BE49-F238E27FC236}">
                <a16:creationId xmlns:a16="http://schemas.microsoft.com/office/drawing/2014/main" xmlns="" id="{3852A8AC-6B5F-4DFF-9B42-1480E0233C85}"/>
              </a:ext>
            </a:extLst>
          </p:cNvPr>
          <p:cNvSpPr>
            <a:spLocks/>
          </p:cNvSpPr>
          <p:nvPr/>
        </p:nvSpPr>
        <p:spPr bwMode="auto">
          <a:xfrm>
            <a:off x="7322953" y="5793529"/>
            <a:ext cx="84961"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pic>
        <p:nvPicPr>
          <p:cNvPr id="72" name="圖片 71">
            <a:extLst>
              <a:ext uri="{FF2B5EF4-FFF2-40B4-BE49-F238E27FC236}">
                <a16:creationId xmlns:a16="http://schemas.microsoft.com/office/drawing/2014/main" xmlns="" id="{F98F1225-6F0A-4DD4-BDF5-28463FA14B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5025">
            <a:off x="285347" y="5293670"/>
            <a:ext cx="540000" cy="540000"/>
          </a:xfrm>
          <a:prstGeom prst="rect">
            <a:avLst/>
          </a:prstGeom>
        </p:spPr>
      </p:pic>
      <p:pic>
        <p:nvPicPr>
          <p:cNvPr id="74" name="圖片 73">
            <a:extLst>
              <a:ext uri="{FF2B5EF4-FFF2-40B4-BE49-F238E27FC236}">
                <a16:creationId xmlns:a16="http://schemas.microsoft.com/office/drawing/2014/main" xmlns="" id="{C761BD9F-6EF0-4568-9AFE-8D279556A8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80544">
            <a:off x="1996323" y="5387284"/>
            <a:ext cx="720000" cy="720000"/>
          </a:xfrm>
          <a:prstGeom prst="rect">
            <a:avLst/>
          </a:prstGeom>
        </p:spPr>
      </p:pic>
      <p:pic>
        <p:nvPicPr>
          <p:cNvPr id="75" name="圖片 74">
            <a:extLst>
              <a:ext uri="{FF2B5EF4-FFF2-40B4-BE49-F238E27FC236}">
                <a16:creationId xmlns:a16="http://schemas.microsoft.com/office/drawing/2014/main" xmlns="" id="{590A36C2-AD0F-4605-9BB6-CE64DE8FD7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486" y="5268563"/>
            <a:ext cx="540000" cy="540000"/>
          </a:xfrm>
          <a:prstGeom prst="rect">
            <a:avLst/>
          </a:prstGeom>
        </p:spPr>
      </p:pic>
      <p:pic>
        <p:nvPicPr>
          <p:cNvPr id="77" name="圖片 76">
            <a:extLst>
              <a:ext uri="{FF2B5EF4-FFF2-40B4-BE49-F238E27FC236}">
                <a16:creationId xmlns:a16="http://schemas.microsoft.com/office/drawing/2014/main" xmlns="" id="{E4E362C3-A557-4645-A010-4E76A09D0E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2290" y="5435656"/>
            <a:ext cx="537396" cy="537396"/>
          </a:xfrm>
          <a:prstGeom prst="rect">
            <a:avLst/>
          </a:prstGeom>
        </p:spPr>
      </p:pic>
      <p:pic>
        <p:nvPicPr>
          <p:cNvPr id="98" name="圖片 97">
            <a:extLst>
              <a:ext uri="{FF2B5EF4-FFF2-40B4-BE49-F238E27FC236}">
                <a16:creationId xmlns:a16="http://schemas.microsoft.com/office/drawing/2014/main" xmlns="" id="{B3EC35AB-39DB-4B6D-81FD-C2620F9AD2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1886" y="5655937"/>
            <a:ext cx="360000" cy="360000"/>
          </a:xfrm>
          <a:prstGeom prst="rect">
            <a:avLst/>
          </a:prstGeom>
        </p:spPr>
      </p:pic>
      <p:pic>
        <p:nvPicPr>
          <p:cNvPr id="99" name="圖片 98">
            <a:extLst>
              <a:ext uri="{FF2B5EF4-FFF2-40B4-BE49-F238E27FC236}">
                <a16:creationId xmlns:a16="http://schemas.microsoft.com/office/drawing/2014/main" xmlns="" id="{CA80F28B-1ACC-4287-98A1-39D4037674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55025">
            <a:off x="4223277" y="5520948"/>
            <a:ext cx="492543" cy="540000"/>
          </a:xfrm>
          <a:prstGeom prst="rect">
            <a:avLst/>
          </a:prstGeom>
        </p:spPr>
      </p:pic>
      <p:pic>
        <p:nvPicPr>
          <p:cNvPr id="100" name="圖片 99">
            <a:extLst>
              <a:ext uri="{FF2B5EF4-FFF2-40B4-BE49-F238E27FC236}">
                <a16:creationId xmlns:a16="http://schemas.microsoft.com/office/drawing/2014/main" xmlns="" id="{89FD26ED-053E-418E-89F6-7FA1E0E309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080544">
            <a:off x="6024538" y="5385488"/>
            <a:ext cx="720000" cy="656724"/>
          </a:xfrm>
          <a:prstGeom prst="rect">
            <a:avLst/>
          </a:prstGeom>
        </p:spPr>
      </p:pic>
      <p:pic>
        <p:nvPicPr>
          <p:cNvPr id="101" name="圖片 100">
            <a:extLst>
              <a:ext uri="{FF2B5EF4-FFF2-40B4-BE49-F238E27FC236}">
                <a16:creationId xmlns:a16="http://schemas.microsoft.com/office/drawing/2014/main" xmlns="" id="{4852AAC8-42C3-433A-BE6F-C3A15CAD4AC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3165" y="5169462"/>
            <a:ext cx="649672" cy="649672"/>
          </a:xfrm>
          <a:prstGeom prst="rect">
            <a:avLst/>
          </a:prstGeom>
        </p:spPr>
      </p:pic>
      <p:pic>
        <p:nvPicPr>
          <p:cNvPr id="102" name="圖片 101">
            <a:extLst>
              <a:ext uri="{FF2B5EF4-FFF2-40B4-BE49-F238E27FC236}">
                <a16:creationId xmlns:a16="http://schemas.microsoft.com/office/drawing/2014/main" xmlns="" id="{C5C08CD3-9749-47B1-B50C-C82825303A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84038" y="5608215"/>
            <a:ext cx="360000" cy="328362"/>
          </a:xfrm>
          <a:prstGeom prst="rect">
            <a:avLst/>
          </a:prstGeom>
        </p:spPr>
      </p:pic>
      <p:pic>
        <p:nvPicPr>
          <p:cNvPr id="103" name="圖片 102">
            <a:extLst>
              <a:ext uri="{FF2B5EF4-FFF2-40B4-BE49-F238E27FC236}">
                <a16:creationId xmlns:a16="http://schemas.microsoft.com/office/drawing/2014/main" xmlns="" id="{4ABE869D-C9B1-41C7-A9E7-7B7DE7371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93634" y="5651100"/>
            <a:ext cx="360000" cy="328362"/>
          </a:xfrm>
          <a:prstGeom prst="rect">
            <a:avLst/>
          </a:prstGeom>
        </p:spPr>
      </p:pic>
      <p:pic>
        <p:nvPicPr>
          <p:cNvPr id="104" name="圖片 103">
            <a:extLst>
              <a:ext uri="{FF2B5EF4-FFF2-40B4-BE49-F238E27FC236}">
                <a16:creationId xmlns:a16="http://schemas.microsoft.com/office/drawing/2014/main" xmlns="" id="{4FF5B4C3-0830-4E46-8E6B-484A7CB3BC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55025">
            <a:off x="8357790" y="5517610"/>
            <a:ext cx="492543" cy="540000"/>
          </a:xfrm>
          <a:prstGeom prst="rect">
            <a:avLst/>
          </a:prstGeom>
        </p:spPr>
      </p:pic>
      <p:pic>
        <p:nvPicPr>
          <p:cNvPr id="105" name="圖片 104">
            <a:extLst>
              <a:ext uri="{FF2B5EF4-FFF2-40B4-BE49-F238E27FC236}">
                <a16:creationId xmlns:a16="http://schemas.microsoft.com/office/drawing/2014/main" xmlns="" id="{65BDF1C2-FEAC-44BC-BE71-55573DF7D47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39020" y="5284694"/>
            <a:ext cx="732811" cy="732811"/>
          </a:xfrm>
          <a:prstGeom prst="rect">
            <a:avLst/>
          </a:prstGeom>
        </p:spPr>
      </p:pic>
      <p:pic>
        <p:nvPicPr>
          <p:cNvPr id="106" name="圖片 105">
            <a:extLst>
              <a:ext uri="{FF2B5EF4-FFF2-40B4-BE49-F238E27FC236}">
                <a16:creationId xmlns:a16="http://schemas.microsoft.com/office/drawing/2014/main" xmlns="" id="{C56E6199-AC8E-45C7-A807-E9C42EDD771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44606" y="5538563"/>
            <a:ext cx="360000" cy="360000"/>
          </a:xfrm>
          <a:prstGeom prst="rect">
            <a:avLst/>
          </a:prstGeom>
        </p:spPr>
      </p:pic>
    </p:spTree>
    <p:extLst>
      <p:ext uri="{BB962C8B-B14F-4D97-AF65-F5344CB8AC3E}">
        <p14:creationId xmlns:p14="http://schemas.microsoft.com/office/powerpoint/2010/main" val="2293009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35E0E320-04C4-43E1-9016-6168EFD5DAF8}"/>
              </a:ext>
            </a:extLst>
          </p:cNvPr>
          <p:cNvSpPr/>
          <p:nvPr/>
        </p:nvSpPr>
        <p:spPr>
          <a:xfrm>
            <a:off x="277583" y="258217"/>
            <a:ext cx="3200403" cy="6341566"/>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solidFill>
                <a:latin typeface="微軟正黑體" panose="020B0604030504040204" pitchFamily="34" charset="-120"/>
                <a:ea typeface="微軟正黑體" panose="020B0604030504040204" pitchFamily="34" charset="-120"/>
              </a:rPr>
              <a:t>實施要點</a:t>
            </a:r>
          </a:p>
        </p:txBody>
      </p:sp>
      <p:grpSp>
        <p:nvGrpSpPr>
          <p:cNvPr id="3" name="群組 2">
            <a:extLst>
              <a:ext uri="{FF2B5EF4-FFF2-40B4-BE49-F238E27FC236}">
                <a16:creationId xmlns:a16="http://schemas.microsoft.com/office/drawing/2014/main" xmlns="" id="{1F5A61AF-06E3-40BA-854B-2F3A9B87445F}"/>
              </a:ext>
            </a:extLst>
          </p:cNvPr>
          <p:cNvGrpSpPr/>
          <p:nvPr/>
        </p:nvGrpSpPr>
        <p:grpSpPr>
          <a:xfrm>
            <a:off x="4205250" y="735121"/>
            <a:ext cx="4938750" cy="5387757"/>
            <a:chOff x="4417516" y="199334"/>
            <a:chExt cx="4938750" cy="5387757"/>
          </a:xfrm>
        </p:grpSpPr>
        <p:grpSp>
          <p:nvGrpSpPr>
            <p:cNvPr id="2" name="群組 1">
              <a:extLst>
                <a:ext uri="{FF2B5EF4-FFF2-40B4-BE49-F238E27FC236}">
                  <a16:creationId xmlns:a16="http://schemas.microsoft.com/office/drawing/2014/main" xmlns="" id="{29A2F9B0-714E-4BD0-A17F-B08AC11DF690}"/>
                </a:ext>
              </a:extLst>
            </p:cNvPr>
            <p:cNvGrpSpPr/>
            <p:nvPr/>
          </p:nvGrpSpPr>
          <p:grpSpPr>
            <a:xfrm>
              <a:off x="4417516" y="481944"/>
              <a:ext cx="837562" cy="848590"/>
              <a:chOff x="4550866" y="441733"/>
              <a:chExt cx="837562" cy="848590"/>
            </a:xfrm>
          </p:grpSpPr>
          <p:sp>
            <p:nvSpPr>
              <p:cNvPr id="42" name="AutoShape 36">
                <a:extLst>
                  <a:ext uri="{FF2B5EF4-FFF2-40B4-BE49-F238E27FC236}">
                    <a16:creationId xmlns:a16="http://schemas.microsoft.com/office/drawing/2014/main" xmlns="" id="{F9F6D4ED-2A1F-49CA-BCA0-FB64D17A9A78}"/>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43" name="AutoShape 37">
                <a:extLst>
                  <a:ext uri="{FF2B5EF4-FFF2-40B4-BE49-F238E27FC236}">
                    <a16:creationId xmlns:a16="http://schemas.microsoft.com/office/drawing/2014/main" xmlns="" id="{BDEA2231-8A0F-4BBB-979C-178E3A16A0EB}"/>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壹</a:t>
                </a:r>
                <a:endParaRPr lang="zh-TW" altLang="zh-TW" sz="4000" b="1" dirty="0">
                  <a:latin typeface="+mn-ea"/>
                  <a:cs typeface="Calibri" panose="020F0502020204030204" pitchFamily="34" charset="0"/>
                  <a:sym typeface="Calibri" panose="020F0502020204030204" pitchFamily="34" charset="0"/>
                </a:endParaRPr>
              </a:p>
            </p:txBody>
          </p:sp>
        </p:grpSp>
        <p:sp>
          <p:nvSpPr>
            <p:cNvPr id="8" name="文本框 43">
              <a:extLst>
                <a:ext uri="{FF2B5EF4-FFF2-40B4-BE49-F238E27FC236}">
                  <a16:creationId xmlns:a16="http://schemas.microsoft.com/office/drawing/2014/main" xmlns="" id="{C5D1E328-2CC1-4374-B0CB-A256CEC271B5}"/>
                </a:ext>
              </a:extLst>
            </p:cNvPr>
            <p:cNvSpPr txBox="1"/>
            <p:nvPr/>
          </p:nvSpPr>
          <p:spPr>
            <a:xfrm>
              <a:off x="5600694" y="199334"/>
              <a:ext cx="3755572" cy="5387757"/>
            </a:xfrm>
            <a:prstGeom prst="rect">
              <a:avLst/>
            </a:prstGeom>
            <a:noFill/>
          </p:spPr>
          <p:txBody>
            <a:bodyPr wrap="square" rtlCol="0">
              <a:spAutoFit/>
            </a:bodyPr>
            <a:lstStyle>
              <a:defPPr>
                <a:defRPr lang="zh-CN"/>
              </a:defPPr>
              <a:lvl1pPr algn="r">
                <a:defRPr sz="66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algn="l" defTabSz="914400">
                <a:lnSpc>
                  <a:spcPts val="8500"/>
                </a:lnSpc>
                <a:defRPr/>
              </a:pPr>
              <a:r>
                <a:rPr lang="zh-TW" altLang="en-US" sz="4000" dirty="0">
                  <a:solidFill>
                    <a:schemeClr val="tx1"/>
                  </a:solidFill>
                  <a:effectLst/>
                  <a:sym typeface="Arial"/>
                </a:rPr>
                <a:t>課程發展</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教材編選</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教學實施</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教學資源</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學習評量</a:t>
              </a:r>
              <a:endParaRPr lang="en-US" altLang="zh-TW" sz="4000" dirty="0">
                <a:solidFill>
                  <a:schemeClr val="tx1"/>
                </a:solidFill>
                <a:effectLst/>
                <a:sym typeface="Arial"/>
              </a:endParaRPr>
            </a:p>
          </p:txBody>
        </p:sp>
        <p:grpSp>
          <p:nvGrpSpPr>
            <p:cNvPr id="54" name="群組 53">
              <a:extLst>
                <a:ext uri="{FF2B5EF4-FFF2-40B4-BE49-F238E27FC236}">
                  <a16:creationId xmlns:a16="http://schemas.microsoft.com/office/drawing/2014/main" xmlns="" id="{171A6AA5-3FE9-480B-BE00-A0BB22B6CF20}"/>
                </a:ext>
              </a:extLst>
            </p:cNvPr>
            <p:cNvGrpSpPr/>
            <p:nvPr/>
          </p:nvGrpSpPr>
          <p:grpSpPr>
            <a:xfrm>
              <a:off x="4417516" y="1535794"/>
              <a:ext cx="837562" cy="848590"/>
              <a:chOff x="4550866" y="441733"/>
              <a:chExt cx="837562" cy="848590"/>
            </a:xfrm>
          </p:grpSpPr>
          <p:sp>
            <p:nvSpPr>
              <p:cNvPr id="55" name="AutoShape 36">
                <a:extLst>
                  <a:ext uri="{FF2B5EF4-FFF2-40B4-BE49-F238E27FC236}">
                    <a16:creationId xmlns:a16="http://schemas.microsoft.com/office/drawing/2014/main" xmlns="" id="{0FD00C75-C1C2-4D2C-8060-033C53234277}"/>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56" name="AutoShape 37">
                <a:extLst>
                  <a:ext uri="{FF2B5EF4-FFF2-40B4-BE49-F238E27FC236}">
                    <a16:creationId xmlns:a16="http://schemas.microsoft.com/office/drawing/2014/main" xmlns="" id="{93C2D5B0-05C6-45A1-8C2F-920A9A1082D4}"/>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6BCBC5"/>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貳</a:t>
                </a:r>
                <a:endParaRPr lang="zh-TW" altLang="zh-TW" sz="4000" b="1" dirty="0">
                  <a:latin typeface="+mn-ea"/>
                  <a:cs typeface="Calibri" panose="020F0502020204030204" pitchFamily="34" charset="0"/>
                  <a:sym typeface="Calibri" panose="020F0502020204030204" pitchFamily="34" charset="0"/>
                </a:endParaRPr>
              </a:p>
            </p:txBody>
          </p:sp>
        </p:grpSp>
        <p:grpSp>
          <p:nvGrpSpPr>
            <p:cNvPr id="57" name="群組 56">
              <a:extLst>
                <a:ext uri="{FF2B5EF4-FFF2-40B4-BE49-F238E27FC236}">
                  <a16:creationId xmlns:a16="http://schemas.microsoft.com/office/drawing/2014/main" xmlns="" id="{F4887BF5-3791-4FE3-B038-CF8B2798CA29}"/>
                </a:ext>
              </a:extLst>
            </p:cNvPr>
            <p:cNvGrpSpPr/>
            <p:nvPr/>
          </p:nvGrpSpPr>
          <p:grpSpPr>
            <a:xfrm>
              <a:off x="4417516" y="2589644"/>
              <a:ext cx="837562" cy="848590"/>
              <a:chOff x="4550866" y="441733"/>
              <a:chExt cx="837562" cy="848590"/>
            </a:xfrm>
          </p:grpSpPr>
          <p:sp>
            <p:nvSpPr>
              <p:cNvPr id="58" name="AutoShape 36">
                <a:extLst>
                  <a:ext uri="{FF2B5EF4-FFF2-40B4-BE49-F238E27FC236}">
                    <a16:creationId xmlns:a16="http://schemas.microsoft.com/office/drawing/2014/main" xmlns="" id="{A90D2926-110D-4030-8B58-B6BE84474914}"/>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59" name="AutoShape 37">
                <a:extLst>
                  <a:ext uri="{FF2B5EF4-FFF2-40B4-BE49-F238E27FC236}">
                    <a16:creationId xmlns:a16="http://schemas.microsoft.com/office/drawing/2014/main" xmlns="" id="{12C9A763-644D-4AEF-A307-34C4600A69E5}"/>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參</a:t>
                </a:r>
                <a:endParaRPr lang="zh-TW" altLang="zh-TW" sz="4000" b="1" dirty="0">
                  <a:latin typeface="+mn-ea"/>
                  <a:cs typeface="Calibri" panose="020F0502020204030204" pitchFamily="34" charset="0"/>
                  <a:sym typeface="Calibri" panose="020F0502020204030204" pitchFamily="34" charset="0"/>
                </a:endParaRPr>
              </a:p>
            </p:txBody>
          </p:sp>
        </p:grpSp>
        <p:grpSp>
          <p:nvGrpSpPr>
            <p:cNvPr id="60" name="群組 59">
              <a:extLst>
                <a:ext uri="{FF2B5EF4-FFF2-40B4-BE49-F238E27FC236}">
                  <a16:creationId xmlns:a16="http://schemas.microsoft.com/office/drawing/2014/main" xmlns="" id="{F22F98C7-A16F-4FAE-861E-D10EDDC172CB}"/>
                </a:ext>
              </a:extLst>
            </p:cNvPr>
            <p:cNvGrpSpPr/>
            <p:nvPr/>
          </p:nvGrpSpPr>
          <p:grpSpPr>
            <a:xfrm>
              <a:off x="4417516" y="3643494"/>
              <a:ext cx="837562" cy="848590"/>
              <a:chOff x="4550866" y="441733"/>
              <a:chExt cx="837562" cy="848590"/>
            </a:xfrm>
          </p:grpSpPr>
          <p:sp>
            <p:nvSpPr>
              <p:cNvPr id="61" name="AutoShape 36">
                <a:extLst>
                  <a:ext uri="{FF2B5EF4-FFF2-40B4-BE49-F238E27FC236}">
                    <a16:creationId xmlns:a16="http://schemas.microsoft.com/office/drawing/2014/main" xmlns="" id="{12D22EFE-840C-4F39-96F8-1B034A7C6035}"/>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62" name="AutoShape 37">
                <a:extLst>
                  <a:ext uri="{FF2B5EF4-FFF2-40B4-BE49-F238E27FC236}">
                    <a16:creationId xmlns:a16="http://schemas.microsoft.com/office/drawing/2014/main" xmlns="" id="{203047A4-F0F0-411D-86BB-D2B33B3FBCFE}"/>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6BCBC5"/>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肆</a:t>
                </a:r>
                <a:endParaRPr lang="zh-TW" altLang="zh-TW" sz="4000" b="1" dirty="0">
                  <a:latin typeface="+mn-ea"/>
                  <a:cs typeface="Calibri" panose="020F0502020204030204" pitchFamily="34" charset="0"/>
                  <a:sym typeface="Calibri" panose="020F0502020204030204" pitchFamily="34" charset="0"/>
                </a:endParaRPr>
              </a:p>
            </p:txBody>
          </p:sp>
        </p:grpSp>
        <p:grpSp>
          <p:nvGrpSpPr>
            <p:cNvPr id="63" name="群組 62">
              <a:extLst>
                <a:ext uri="{FF2B5EF4-FFF2-40B4-BE49-F238E27FC236}">
                  <a16:creationId xmlns:a16="http://schemas.microsoft.com/office/drawing/2014/main" xmlns="" id="{C18220E1-99C9-4D55-84B3-EDDCB09E5800}"/>
                </a:ext>
              </a:extLst>
            </p:cNvPr>
            <p:cNvGrpSpPr/>
            <p:nvPr/>
          </p:nvGrpSpPr>
          <p:grpSpPr>
            <a:xfrm>
              <a:off x="4417516" y="4697344"/>
              <a:ext cx="837562" cy="848590"/>
              <a:chOff x="4550866" y="441733"/>
              <a:chExt cx="837562" cy="848590"/>
            </a:xfrm>
          </p:grpSpPr>
          <p:sp>
            <p:nvSpPr>
              <p:cNvPr id="64" name="AutoShape 36">
                <a:extLst>
                  <a:ext uri="{FF2B5EF4-FFF2-40B4-BE49-F238E27FC236}">
                    <a16:creationId xmlns:a16="http://schemas.microsoft.com/office/drawing/2014/main" xmlns="" id="{597B97C1-541B-48A8-9DA8-F2A226131414}"/>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65" name="AutoShape 37">
                <a:extLst>
                  <a:ext uri="{FF2B5EF4-FFF2-40B4-BE49-F238E27FC236}">
                    <a16:creationId xmlns:a16="http://schemas.microsoft.com/office/drawing/2014/main" xmlns="" id="{57FADD5F-8C3F-4918-A9D2-18C933C087F1}"/>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伍</a:t>
                </a:r>
                <a:endParaRPr lang="zh-TW" altLang="zh-TW" sz="4000" b="1" dirty="0">
                  <a:latin typeface="+mn-ea"/>
                  <a:cs typeface="Calibri" panose="020F0502020204030204" pitchFamily="34" charset="0"/>
                  <a:sym typeface="Calibri" panose="020F0502020204030204" pitchFamily="34" charset="0"/>
                </a:endParaRPr>
              </a:p>
            </p:txBody>
          </p:sp>
        </p:grpSp>
      </p:grpSp>
    </p:spTree>
    <p:extLst>
      <p:ext uri="{BB962C8B-B14F-4D97-AF65-F5344CB8AC3E}">
        <p14:creationId xmlns:p14="http://schemas.microsoft.com/office/powerpoint/2010/main" val="25311430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xmlns="" id="{8CF991EE-0226-427C-A04A-6DA0853ECB6B}"/>
              </a:ext>
            </a:extLst>
          </p:cNvPr>
          <p:cNvGrpSpPr/>
          <p:nvPr/>
        </p:nvGrpSpPr>
        <p:grpSpPr>
          <a:xfrm>
            <a:off x="2349426" y="1238250"/>
            <a:ext cx="6483728" cy="5162550"/>
            <a:chOff x="8199911" y="2247562"/>
            <a:chExt cx="2580961" cy="3327429"/>
          </a:xfrm>
        </p:grpSpPr>
        <p:sp>
          <p:nvSpPr>
            <p:cNvPr id="8" name="자유형 58">
              <a:extLst>
                <a:ext uri="{FF2B5EF4-FFF2-40B4-BE49-F238E27FC236}">
                  <a16:creationId xmlns:a16="http://schemas.microsoft.com/office/drawing/2014/main" xmlns="" id="{F8180267-6A05-4294-A515-5A996F845FAF}"/>
                </a:ext>
              </a:extLst>
            </p:cNvPr>
            <p:cNvSpPr/>
            <p:nvPr/>
          </p:nvSpPr>
          <p:spPr>
            <a:xfrm>
              <a:off x="8266272" y="2654584"/>
              <a:ext cx="2514600" cy="292040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73251"/>
                <a:gd name="connsiteX1" fmla="*/ 1765300 w 2514600"/>
                <a:gd name="connsiteY1" fmla="*/ 12700 h 2773251"/>
                <a:gd name="connsiteX2" fmla="*/ 2501900 w 2514600"/>
                <a:gd name="connsiteY2" fmla="*/ 0 h 2773251"/>
                <a:gd name="connsiteX3" fmla="*/ 2514600 w 2514600"/>
                <a:gd name="connsiteY3" fmla="*/ 876300 h 2773251"/>
                <a:gd name="connsiteX4" fmla="*/ 2482850 w 2514600"/>
                <a:gd name="connsiteY4" fmla="*/ 2773251 h 2773251"/>
                <a:gd name="connsiteX5" fmla="*/ 2082800 w 2514600"/>
                <a:gd name="connsiteY5" fmla="*/ 2768600 h 2773251"/>
                <a:gd name="connsiteX6" fmla="*/ 88900 w 2514600"/>
                <a:gd name="connsiteY6" fmla="*/ 2768600 h 2773251"/>
                <a:gd name="connsiteX7" fmla="*/ 88900 w 2514600"/>
                <a:gd name="connsiteY7" fmla="*/ 2298700 h 2773251"/>
                <a:gd name="connsiteX8" fmla="*/ 76200 w 2514600"/>
                <a:gd name="connsiteY8" fmla="*/ 1447800 h 2773251"/>
                <a:gd name="connsiteX9" fmla="*/ 88900 w 2514600"/>
                <a:gd name="connsiteY9" fmla="*/ 520700 h 2773251"/>
                <a:gd name="connsiteX10" fmla="*/ 19050 w 2514600"/>
                <a:gd name="connsiteY10" fmla="*/ 44450 h 2773251"/>
                <a:gd name="connsiteX11" fmla="*/ 0 w 2514600"/>
                <a:gd name="connsiteY11" fmla="*/ 0 h 277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73251">
                  <a:moveTo>
                    <a:pt x="0" y="0"/>
                  </a:moveTo>
                  <a:lnTo>
                    <a:pt x="1765300" y="12700"/>
                  </a:lnTo>
                  <a:lnTo>
                    <a:pt x="2501900" y="0"/>
                  </a:lnTo>
                  <a:lnTo>
                    <a:pt x="2514600" y="876300"/>
                  </a:lnTo>
                  <a:lnTo>
                    <a:pt x="2482850" y="2773251"/>
                  </a:lnTo>
                  <a:lnTo>
                    <a:pt x="2082800" y="2768600"/>
                  </a:lnTo>
                  <a:lnTo>
                    <a:pt x="88900" y="2768600"/>
                  </a:lnTo>
                  <a:lnTo>
                    <a:pt x="88900" y="2298700"/>
                  </a:lnTo>
                  <a:lnTo>
                    <a:pt x="76200" y="1447800"/>
                  </a:lnTo>
                  <a:lnTo>
                    <a:pt x="88900" y="520700"/>
                  </a:lnTo>
                  <a:lnTo>
                    <a:pt x="19050" y="44450"/>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grpSp>
          <p:nvGrpSpPr>
            <p:cNvPr id="10" name="그룹 69">
              <a:extLst>
                <a:ext uri="{FF2B5EF4-FFF2-40B4-BE49-F238E27FC236}">
                  <a16:creationId xmlns:a16="http://schemas.microsoft.com/office/drawing/2014/main" xmlns="" id="{9DAF7660-4963-4371-8D6B-0C39C9C6F546}"/>
                </a:ext>
              </a:extLst>
            </p:cNvPr>
            <p:cNvGrpSpPr/>
            <p:nvPr/>
          </p:nvGrpSpPr>
          <p:grpSpPr>
            <a:xfrm>
              <a:off x="8199911" y="2247562"/>
              <a:ext cx="2514600" cy="3251538"/>
              <a:chOff x="8320283" y="3625631"/>
              <a:chExt cx="2514600" cy="3087697"/>
            </a:xfrm>
          </p:grpSpPr>
          <p:sp>
            <p:nvSpPr>
              <p:cNvPr id="11" name="자유형 77">
                <a:extLst>
                  <a:ext uri="{FF2B5EF4-FFF2-40B4-BE49-F238E27FC236}">
                    <a16:creationId xmlns:a16="http://schemas.microsoft.com/office/drawing/2014/main" xmlns="" id="{1980A3E1-D3B2-4D8B-B1E0-A902FB14B711}"/>
                  </a:ext>
                </a:extLst>
              </p:cNvPr>
              <p:cNvSpPr/>
              <p:nvPr/>
            </p:nvSpPr>
            <p:spPr>
              <a:xfrm>
                <a:off x="8320283" y="3625631"/>
                <a:ext cx="2514600" cy="308769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68600">
                    <a:moveTo>
                      <a:pt x="0" y="0"/>
                    </a:moveTo>
                    <a:lnTo>
                      <a:pt x="1765300" y="12700"/>
                    </a:lnTo>
                    <a:lnTo>
                      <a:pt x="2501900" y="0"/>
                    </a:lnTo>
                    <a:lnTo>
                      <a:pt x="2514600" y="876300"/>
                    </a:lnTo>
                    <a:lnTo>
                      <a:pt x="2451100" y="2501900"/>
                    </a:lnTo>
                    <a:lnTo>
                      <a:pt x="2082800" y="2768600"/>
                    </a:lnTo>
                    <a:lnTo>
                      <a:pt x="88900" y="2768600"/>
                    </a:lnTo>
                    <a:lnTo>
                      <a:pt x="88900" y="2298700"/>
                    </a:lnTo>
                    <a:lnTo>
                      <a:pt x="76200" y="1447800"/>
                    </a:lnTo>
                    <a:lnTo>
                      <a:pt x="88900" y="520700"/>
                    </a:lnTo>
                    <a:lnTo>
                      <a:pt x="19050" y="44450"/>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자유형 78">
                <a:extLst>
                  <a:ext uri="{FF2B5EF4-FFF2-40B4-BE49-F238E27FC236}">
                    <a16:creationId xmlns:a16="http://schemas.microsoft.com/office/drawing/2014/main" xmlns="" id="{2D32A4D9-C1FA-401C-B782-BB715CF2F1BF}"/>
                  </a:ext>
                </a:extLst>
              </p:cNvPr>
              <p:cNvSpPr/>
              <p:nvPr/>
            </p:nvSpPr>
            <p:spPr>
              <a:xfrm>
                <a:off x="10379044" y="6385916"/>
                <a:ext cx="387350" cy="308910"/>
              </a:xfrm>
              <a:custGeom>
                <a:avLst/>
                <a:gdLst>
                  <a:gd name="connsiteX0" fmla="*/ 0 w 374650"/>
                  <a:gd name="connsiteY0" fmla="*/ 374650 h 374650"/>
                  <a:gd name="connsiteX1" fmla="*/ 374650 w 374650"/>
                  <a:gd name="connsiteY1" fmla="*/ 133350 h 374650"/>
                  <a:gd name="connsiteX2" fmla="*/ 0 w 374650"/>
                  <a:gd name="connsiteY2" fmla="*/ 0 h 374650"/>
                  <a:gd name="connsiteX3" fmla="*/ 0 w 374650"/>
                  <a:gd name="connsiteY3" fmla="*/ 374650 h 374650"/>
                  <a:gd name="connsiteX0" fmla="*/ 0 w 374650"/>
                  <a:gd name="connsiteY0" fmla="*/ 387350 h 387350"/>
                  <a:gd name="connsiteX1" fmla="*/ 374650 w 374650"/>
                  <a:gd name="connsiteY1" fmla="*/ 133350 h 387350"/>
                  <a:gd name="connsiteX2" fmla="*/ 0 w 374650"/>
                  <a:gd name="connsiteY2" fmla="*/ 0 h 387350"/>
                  <a:gd name="connsiteX3" fmla="*/ 0 w 374650"/>
                  <a:gd name="connsiteY3" fmla="*/ 387350 h 387350"/>
                  <a:gd name="connsiteX0" fmla="*/ 50800 w 425450"/>
                  <a:gd name="connsiteY0" fmla="*/ 260350 h 260350"/>
                  <a:gd name="connsiteX1" fmla="*/ 425450 w 425450"/>
                  <a:gd name="connsiteY1" fmla="*/ 6350 h 260350"/>
                  <a:gd name="connsiteX2" fmla="*/ 0 w 425450"/>
                  <a:gd name="connsiteY2" fmla="*/ 0 h 260350"/>
                  <a:gd name="connsiteX3" fmla="*/ 50800 w 425450"/>
                  <a:gd name="connsiteY3" fmla="*/ 260350 h 260350"/>
                  <a:gd name="connsiteX0" fmla="*/ 12700 w 387350"/>
                  <a:gd name="connsiteY0" fmla="*/ 266700 h 266700"/>
                  <a:gd name="connsiteX1" fmla="*/ 387350 w 387350"/>
                  <a:gd name="connsiteY1" fmla="*/ 12700 h 266700"/>
                  <a:gd name="connsiteX2" fmla="*/ 0 w 387350"/>
                  <a:gd name="connsiteY2" fmla="*/ 0 h 266700"/>
                  <a:gd name="connsiteX3" fmla="*/ 12700 w 387350"/>
                  <a:gd name="connsiteY3" fmla="*/ 266700 h 266700"/>
                  <a:gd name="connsiteX0" fmla="*/ 19050 w 387350"/>
                  <a:gd name="connsiteY0" fmla="*/ 308910 h 308910"/>
                  <a:gd name="connsiteX1" fmla="*/ 387350 w 387350"/>
                  <a:gd name="connsiteY1" fmla="*/ 12700 h 308910"/>
                  <a:gd name="connsiteX2" fmla="*/ 0 w 387350"/>
                  <a:gd name="connsiteY2" fmla="*/ 0 h 308910"/>
                  <a:gd name="connsiteX3" fmla="*/ 19050 w 387350"/>
                  <a:gd name="connsiteY3" fmla="*/ 308910 h 308910"/>
                </a:gdLst>
                <a:ahLst/>
                <a:cxnLst>
                  <a:cxn ang="0">
                    <a:pos x="connsiteX0" y="connsiteY0"/>
                  </a:cxn>
                  <a:cxn ang="0">
                    <a:pos x="connsiteX1" y="connsiteY1"/>
                  </a:cxn>
                  <a:cxn ang="0">
                    <a:pos x="connsiteX2" y="connsiteY2"/>
                  </a:cxn>
                  <a:cxn ang="0">
                    <a:pos x="connsiteX3" y="connsiteY3"/>
                  </a:cxn>
                </a:cxnLst>
                <a:rect l="l" t="t" r="r" b="b"/>
                <a:pathLst>
                  <a:path w="387350" h="308910">
                    <a:moveTo>
                      <a:pt x="19050" y="308910"/>
                    </a:moveTo>
                    <a:lnTo>
                      <a:pt x="387350" y="12700"/>
                    </a:lnTo>
                    <a:lnTo>
                      <a:pt x="0" y="0"/>
                    </a:lnTo>
                    <a:lnTo>
                      <a:pt x="19050" y="308910"/>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13" name="자유형 50">
            <a:extLst>
              <a:ext uri="{FF2B5EF4-FFF2-40B4-BE49-F238E27FC236}">
                <a16:creationId xmlns:a16="http://schemas.microsoft.com/office/drawing/2014/main" xmlns="" id="{CE939803-1B37-40B3-8DB2-97AC0D52E9DA}"/>
              </a:ext>
            </a:extLst>
          </p:cNvPr>
          <p:cNvSpPr/>
          <p:nvPr/>
        </p:nvSpPr>
        <p:spPr>
          <a:xfrm rot="16200000">
            <a:off x="5279792" y="1111623"/>
            <a:ext cx="507929" cy="281075"/>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C000">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a16="http://schemas.microsoft.com/office/drawing/2014/main" xmlns=""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j-ea"/>
                <a:ea typeface="+mj-ea"/>
              </a:rPr>
              <a:t>課程發展</a:t>
            </a:r>
          </a:p>
        </p:txBody>
      </p:sp>
      <p:sp>
        <p:nvSpPr>
          <p:cNvPr id="5" name="矩形 4">
            <a:extLst>
              <a:ext uri="{FF2B5EF4-FFF2-40B4-BE49-F238E27FC236}">
                <a16:creationId xmlns:a16="http://schemas.microsoft.com/office/drawing/2014/main" xmlns="" id="{97A8F07C-22B0-45CC-8386-BDE955724DD5}"/>
              </a:ext>
            </a:extLst>
          </p:cNvPr>
          <p:cNvSpPr/>
          <p:nvPr/>
        </p:nvSpPr>
        <p:spPr>
          <a:xfrm>
            <a:off x="2791212" y="1794874"/>
            <a:ext cx="5766163" cy="4201150"/>
          </a:xfrm>
          <a:prstGeom prst="rect">
            <a:avLst/>
          </a:prstGeom>
        </p:spPr>
        <p:txBody>
          <a:bodyPr wrap="square">
            <a:spAutoFit/>
          </a:bodyPr>
          <a:lstStyle/>
          <a:p>
            <a:pPr marL="514350" indent="-514350">
              <a:spcBef>
                <a:spcPts val="600"/>
              </a:spcBef>
              <a:buFont typeface="+mj-lt"/>
              <a:buAutoNum type="arabicPeriod"/>
            </a:pPr>
            <a:r>
              <a:rPr lang="zh-TW" altLang="zh-TW" sz="2800" dirty="0"/>
              <a:t>考量個別差異，以需求為本位</a:t>
            </a:r>
            <a:r>
              <a:rPr lang="zh-TW" altLang="zh-TW" sz="2800" dirty="0" smtClean="0"/>
              <a:t>，</a:t>
            </a:r>
            <a:r>
              <a:rPr lang="zh-TW" altLang="en-US" sz="2800" dirty="0" smtClean="0"/>
              <a:t>須</a:t>
            </a:r>
            <a:r>
              <a:rPr lang="zh-TW" altLang="zh-TW" sz="2800" dirty="0" smtClean="0"/>
              <a:t>經</a:t>
            </a:r>
            <a:r>
              <a:rPr lang="zh-TW" altLang="zh-TW" sz="2800" dirty="0"/>
              <a:t>評估，結合個別化教育計畫，提供適性課程。</a:t>
            </a:r>
            <a:endParaRPr lang="en-US" altLang="zh-TW" sz="2800" dirty="0"/>
          </a:p>
          <a:p>
            <a:pPr marL="514350" indent="-514350">
              <a:spcBef>
                <a:spcPts val="600"/>
              </a:spcBef>
              <a:buFont typeface="+mj-lt"/>
              <a:buAutoNum type="arabicPeriod"/>
            </a:pPr>
            <a:r>
              <a:rPr lang="zh-TW" altLang="zh-TW" sz="2800" dirty="0"/>
              <a:t>獨立式與融入式課程設計。</a:t>
            </a:r>
          </a:p>
          <a:p>
            <a:pPr marL="514350" indent="-514350">
              <a:spcBef>
                <a:spcPts val="600"/>
              </a:spcBef>
              <a:buFont typeface="+mj-lt"/>
              <a:buAutoNum type="arabicPeriod"/>
            </a:pPr>
            <a:r>
              <a:rPr lang="zh-TW" altLang="zh-TW" sz="2800" dirty="0"/>
              <a:t>規劃系統性及功能性課程，連結生活經驗，促進學習遷移與類化以提升學習成效，充分參與學校</a:t>
            </a:r>
            <a:r>
              <a:rPr lang="en-US" altLang="zh-TW" sz="2800" dirty="0"/>
              <a:t/>
            </a:r>
            <a:br>
              <a:rPr lang="en-US" altLang="zh-TW" sz="2800" dirty="0"/>
            </a:br>
            <a:r>
              <a:rPr lang="zh-TW" altLang="zh-TW" sz="2800" dirty="0"/>
              <a:t>、社區和社會。</a:t>
            </a:r>
          </a:p>
          <a:p>
            <a:pPr marL="514350" indent="-514350">
              <a:spcBef>
                <a:spcPts val="600"/>
              </a:spcBef>
              <a:buFont typeface="+mj-lt"/>
              <a:buAutoNum type="arabicPeriod"/>
            </a:pPr>
            <a:r>
              <a:rPr lang="zh-TW" altLang="zh-TW" sz="2800" dirty="0"/>
              <a:t>善用團隊合作發展</a:t>
            </a:r>
            <a:r>
              <a:rPr lang="zh-TW" altLang="zh-TW" sz="2800" dirty="0" smtClean="0"/>
              <a:t>課程</a:t>
            </a:r>
            <a:r>
              <a:rPr lang="zh-TW" altLang="en-US" sz="2800" dirty="0" smtClean="0"/>
              <a:t>。</a:t>
            </a:r>
            <a:endParaRPr lang="zh-TW" altLang="en-US" sz="2800" dirty="0"/>
          </a:p>
        </p:txBody>
      </p:sp>
      <p:pic>
        <p:nvPicPr>
          <p:cNvPr id="9" name="圖片 8">
            <a:extLst>
              <a:ext uri="{FF2B5EF4-FFF2-40B4-BE49-F238E27FC236}">
                <a16:creationId xmlns:a16="http://schemas.microsoft.com/office/drawing/2014/main" xmlns="" id="{7259ABA7-0413-4FDB-B82C-B1213D73C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072" y="2969901"/>
            <a:ext cx="1800000" cy="1800000"/>
          </a:xfrm>
          <a:prstGeom prst="rect">
            <a:avLst/>
          </a:prstGeom>
        </p:spPr>
      </p:pic>
    </p:spTree>
    <p:extLst>
      <p:ext uri="{BB962C8B-B14F-4D97-AF65-F5344CB8AC3E}">
        <p14:creationId xmlns:p14="http://schemas.microsoft.com/office/powerpoint/2010/main" val="557696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xmlns="" id="{32F3DABF-19BD-4F5D-BCE3-AB10B9DD5AB9}"/>
              </a:ext>
            </a:extLst>
          </p:cNvPr>
          <p:cNvGrpSpPr/>
          <p:nvPr/>
        </p:nvGrpSpPr>
        <p:grpSpPr>
          <a:xfrm>
            <a:off x="1750301" y="1138085"/>
            <a:ext cx="7214874" cy="5513236"/>
            <a:chOff x="2091447" y="1359330"/>
            <a:chExt cx="2616614" cy="3345607"/>
          </a:xfrm>
        </p:grpSpPr>
        <p:sp>
          <p:nvSpPr>
            <p:cNvPr id="8" name="자유형 47">
              <a:extLst>
                <a:ext uri="{FF2B5EF4-FFF2-40B4-BE49-F238E27FC236}">
                  <a16:creationId xmlns:a16="http://schemas.microsoft.com/office/drawing/2014/main" xmlns="" id="{0FC62060-AB85-4750-B524-146A1F3FD7E6}"/>
                </a:ext>
              </a:extLst>
            </p:cNvPr>
            <p:cNvSpPr/>
            <p:nvPr/>
          </p:nvSpPr>
          <p:spPr>
            <a:xfrm>
              <a:off x="2127335" y="1533872"/>
              <a:ext cx="2580726" cy="3171065"/>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0" name="자유형 49">
              <a:extLst>
                <a:ext uri="{FF2B5EF4-FFF2-40B4-BE49-F238E27FC236}">
                  <a16:creationId xmlns:a16="http://schemas.microsoft.com/office/drawing/2014/main" xmlns="" id="{55C3F944-CE90-4510-9F03-A9A3EDD3461F}"/>
                </a:ext>
              </a:extLst>
            </p:cNvPr>
            <p:cNvSpPr/>
            <p:nvPr/>
          </p:nvSpPr>
          <p:spPr>
            <a:xfrm>
              <a:off x="2091447" y="1359330"/>
              <a:ext cx="2580726" cy="3289853"/>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4" name="矩形 3">
            <a:extLst>
              <a:ext uri="{FF2B5EF4-FFF2-40B4-BE49-F238E27FC236}">
                <a16:creationId xmlns:a16="http://schemas.microsoft.com/office/drawing/2014/main" xmlns=""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教材編選</a:t>
            </a:r>
          </a:p>
        </p:txBody>
      </p:sp>
      <p:sp>
        <p:nvSpPr>
          <p:cNvPr id="5" name="矩形 4">
            <a:extLst>
              <a:ext uri="{FF2B5EF4-FFF2-40B4-BE49-F238E27FC236}">
                <a16:creationId xmlns:a16="http://schemas.microsoft.com/office/drawing/2014/main" xmlns="" id="{97A8F07C-22B0-45CC-8386-BDE955724DD5}"/>
              </a:ext>
            </a:extLst>
          </p:cNvPr>
          <p:cNvSpPr/>
          <p:nvPr/>
        </p:nvSpPr>
        <p:spPr>
          <a:xfrm>
            <a:off x="2207174" y="1264565"/>
            <a:ext cx="6391790" cy="5139869"/>
          </a:xfrm>
          <a:prstGeom prst="rect">
            <a:avLst/>
          </a:prstGeom>
        </p:spPr>
        <p:txBody>
          <a:bodyPr wrap="square">
            <a:spAutoFit/>
          </a:bodyPr>
          <a:lstStyle/>
          <a:p>
            <a:pPr marL="514350" lvl="0" indent="-514350">
              <a:spcBef>
                <a:spcPts val="600"/>
              </a:spcBef>
              <a:buFont typeface="+mj-lt"/>
              <a:buAutoNum type="arabicPeriod"/>
            </a:pPr>
            <a:r>
              <a:rPr lang="zh-TW" altLang="en-US" sz="2800" dirty="0" smtClean="0"/>
              <a:t>教材</a:t>
            </a:r>
            <a:r>
              <a:rPr lang="zh-TW" altLang="en-US" sz="2800" dirty="0"/>
              <a:t>內容應</a:t>
            </a:r>
            <a:r>
              <a:rPr lang="zh-TW" altLang="en-US" sz="2800" dirty="0" smtClean="0"/>
              <a:t>與學生特殊</a:t>
            </a:r>
            <a:r>
              <a:rPr lang="zh-TW" altLang="en-US" sz="2800" dirty="0"/>
              <a:t>需求及優勢能力契合，以符合個別</a:t>
            </a:r>
            <a:r>
              <a:rPr lang="zh-TW" altLang="en-US" sz="2800" dirty="0" smtClean="0"/>
              <a:t>化原則</a:t>
            </a:r>
            <a:r>
              <a:rPr lang="zh-TW" altLang="zh-TW" sz="2800" dirty="0" smtClean="0">
                <a:latin typeface="+mn-ea"/>
              </a:rPr>
              <a:t>。</a:t>
            </a:r>
            <a:endParaRPr lang="zh-TW" altLang="zh-TW" sz="2800" dirty="0">
              <a:latin typeface="+mn-ea"/>
            </a:endParaRPr>
          </a:p>
          <a:p>
            <a:pPr marL="514350" lvl="0" indent="-514350">
              <a:spcBef>
                <a:spcPts val="600"/>
              </a:spcBef>
              <a:buFont typeface="+mj-lt"/>
              <a:buAutoNum type="arabicPeriod"/>
            </a:pPr>
            <a:r>
              <a:rPr lang="zh-TW" altLang="zh-TW" sz="2800" dirty="0" smtClean="0">
                <a:latin typeface="+mn-ea"/>
              </a:rPr>
              <a:t>教材</a:t>
            </a:r>
            <a:r>
              <a:rPr lang="zh-TW" altLang="en-US" sz="2800" dirty="0" smtClean="0"/>
              <a:t>內容</a:t>
            </a:r>
            <a:r>
              <a:rPr lang="zh-TW" altLang="en-US" sz="2800" dirty="0"/>
              <a:t>應</a:t>
            </a:r>
            <a:r>
              <a:rPr lang="zh-TW" altLang="en-US" sz="2800" dirty="0" smtClean="0"/>
              <a:t>符合學生年齡</a:t>
            </a:r>
            <a:r>
              <a:rPr lang="zh-TW" altLang="en-US" sz="2800" dirty="0"/>
              <a:t>、文化背景，連結生活經驗</a:t>
            </a:r>
            <a:r>
              <a:rPr lang="zh-TW" altLang="en-US" sz="2800" dirty="0" smtClean="0"/>
              <a:t>與情境，以</a:t>
            </a:r>
            <a:r>
              <a:rPr lang="zh-TW" altLang="en-US" sz="2800" dirty="0"/>
              <a:t>符合實用並能充分練習的</a:t>
            </a:r>
            <a:r>
              <a:rPr lang="zh-TW" altLang="en-US" sz="2800" dirty="0" smtClean="0"/>
              <a:t>原則</a:t>
            </a:r>
            <a:r>
              <a:rPr lang="zh-TW" altLang="zh-TW" sz="2800" dirty="0" smtClean="0">
                <a:latin typeface="+mn-ea"/>
              </a:rPr>
              <a:t>。</a:t>
            </a:r>
            <a:endParaRPr lang="en-US" altLang="zh-TW" sz="2800" dirty="0">
              <a:latin typeface="+mn-ea"/>
            </a:endParaRPr>
          </a:p>
          <a:p>
            <a:pPr marL="514350" lvl="0" indent="-514350">
              <a:spcBef>
                <a:spcPts val="600"/>
              </a:spcBef>
              <a:buFont typeface="+mj-lt"/>
              <a:buAutoNum type="arabicPeriod"/>
            </a:pPr>
            <a:r>
              <a:rPr lang="zh-TW" altLang="en-US" sz="2800" dirty="0" smtClean="0">
                <a:latin typeface="+mn-ea"/>
              </a:rPr>
              <a:t>注重學生</a:t>
            </a:r>
            <a:r>
              <a:rPr lang="zh-TW" altLang="zh-TW" sz="2800" dirty="0" smtClean="0">
                <a:latin typeface="+mn-ea"/>
              </a:rPr>
              <a:t>統整</a:t>
            </a:r>
            <a:r>
              <a:rPr lang="zh-TW" altLang="en-US" sz="2800" dirty="0" smtClean="0">
                <a:latin typeface="+mn-ea"/>
              </a:rPr>
              <a:t>能力</a:t>
            </a:r>
            <a:r>
              <a:rPr lang="zh-TW" altLang="zh-TW" sz="2800" dirty="0" smtClean="0">
                <a:latin typeface="+mn-ea"/>
              </a:rPr>
              <a:t>，</a:t>
            </a:r>
            <a:r>
              <a:rPr lang="zh-TW" altLang="zh-TW" sz="2800" dirty="0">
                <a:latin typeface="+mn-ea"/>
              </a:rPr>
              <a:t>並適切融入議題。</a:t>
            </a:r>
          </a:p>
          <a:p>
            <a:pPr marL="514350" lvl="0" indent="-514350">
              <a:spcBef>
                <a:spcPts val="600"/>
              </a:spcBef>
              <a:buFont typeface="+mj-lt"/>
              <a:buAutoNum type="arabicPeriod"/>
            </a:pPr>
            <a:r>
              <a:rPr lang="zh-TW" altLang="en-US" sz="2800" dirty="0">
                <a:latin typeface="+mn-ea"/>
              </a:rPr>
              <a:t>若以</a:t>
            </a:r>
            <a:r>
              <a:rPr lang="zh-TW" altLang="zh-TW" sz="2800" dirty="0">
                <a:latin typeface="+mn-ea"/>
              </a:rPr>
              <a:t>融入方式</a:t>
            </a:r>
            <a:r>
              <a:rPr lang="zh-TW" altLang="zh-TW" sz="2800" dirty="0" smtClean="0">
                <a:latin typeface="+mn-ea"/>
              </a:rPr>
              <a:t>實施</a:t>
            </a:r>
            <a:r>
              <a:rPr lang="zh-TW" altLang="en-US" sz="2800" dirty="0">
                <a:latin typeface="+mn-ea"/>
              </a:rPr>
              <a:t>，</a:t>
            </a:r>
            <a:r>
              <a:rPr lang="zh-TW" altLang="zh-TW" sz="2800" dirty="0" smtClean="0">
                <a:latin typeface="+mn-ea"/>
              </a:rPr>
              <a:t>應</a:t>
            </a:r>
            <a:r>
              <a:rPr lang="zh-TW" altLang="zh-TW" sz="2800" dirty="0">
                <a:latin typeface="+mn-ea"/>
              </a:rPr>
              <a:t>參考或調整相關領域課程教材，以</a:t>
            </a:r>
            <a:r>
              <a:rPr lang="zh-TW" altLang="en-US" sz="2800" dirty="0">
                <a:latin typeface="+mn-ea"/>
              </a:rPr>
              <a:t>利</a:t>
            </a:r>
            <a:r>
              <a:rPr lang="zh-TW" altLang="zh-TW" sz="2800" dirty="0">
                <a:latin typeface="+mn-ea"/>
              </a:rPr>
              <a:t>與普通班課程接軌。</a:t>
            </a:r>
          </a:p>
          <a:p>
            <a:pPr marL="514350" lvl="0" indent="-514350">
              <a:spcBef>
                <a:spcPts val="600"/>
              </a:spcBef>
              <a:buFont typeface="+mj-lt"/>
              <a:buAutoNum type="arabicPeriod"/>
            </a:pPr>
            <a:r>
              <a:rPr lang="zh-TW" altLang="zh-TW" sz="2800" dirty="0">
                <a:latin typeface="+mn-ea"/>
              </a:rPr>
              <a:t>宜積極發掘學生優勢能力，並充分運用輔助科技編選適當教材，以利學習。</a:t>
            </a:r>
            <a:endParaRPr lang="zh-TW" altLang="en-US" sz="2800" dirty="0">
              <a:latin typeface="+mn-ea"/>
            </a:endParaRPr>
          </a:p>
        </p:txBody>
      </p:sp>
      <p:pic>
        <p:nvPicPr>
          <p:cNvPr id="9" name="圖片 8">
            <a:extLst>
              <a:ext uri="{FF2B5EF4-FFF2-40B4-BE49-F238E27FC236}">
                <a16:creationId xmlns:a16="http://schemas.microsoft.com/office/drawing/2014/main" xmlns="" id="{7259ABA7-0413-4FDB-B82C-B1213D73C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300" y="3011287"/>
            <a:ext cx="1440000" cy="1440000"/>
          </a:xfrm>
          <a:prstGeom prst="rect">
            <a:avLst/>
          </a:prstGeom>
        </p:spPr>
      </p:pic>
      <p:sp>
        <p:nvSpPr>
          <p:cNvPr id="11" name="자유형 50">
            <a:extLst>
              <a:ext uri="{FF2B5EF4-FFF2-40B4-BE49-F238E27FC236}">
                <a16:creationId xmlns:a16="http://schemas.microsoft.com/office/drawing/2014/main" xmlns="" id="{85A618F2-FDC8-41C1-8AFC-753DC99C5513}"/>
              </a:ext>
            </a:extLst>
          </p:cNvPr>
          <p:cNvSpPr/>
          <p:nvPr/>
        </p:nvSpPr>
        <p:spPr>
          <a:xfrm rot="16200000">
            <a:off x="5175962" y="974453"/>
            <a:ext cx="264595" cy="279571"/>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6BCBC5">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Tree>
    <p:extLst>
      <p:ext uri="{BB962C8B-B14F-4D97-AF65-F5344CB8AC3E}">
        <p14:creationId xmlns:p14="http://schemas.microsoft.com/office/powerpoint/2010/main" val="28007952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教學實施</a:t>
            </a:r>
          </a:p>
        </p:txBody>
      </p:sp>
      <p:pic>
        <p:nvPicPr>
          <p:cNvPr id="9" name="圖片 8">
            <a:extLst>
              <a:ext uri="{FF2B5EF4-FFF2-40B4-BE49-F238E27FC236}">
                <a16:creationId xmlns:a16="http://schemas.microsoft.com/office/drawing/2014/main" xmlns="" id="{7259ABA7-0413-4FDB-B82C-B1213D73C2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76" y="2993226"/>
            <a:ext cx="1440000" cy="1440000"/>
          </a:xfrm>
          <a:prstGeom prst="rect">
            <a:avLst/>
          </a:prstGeom>
        </p:spPr>
      </p:pic>
      <p:grpSp>
        <p:nvGrpSpPr>
          <p:cNvPr id="7" name="群組 6">
            <a:extLst>
              <a:ext uri="{FF2B5EF4-FFF2-40B4-BE49-F238E27FC236}">
                <a16:creationId xmlns:a16="http://schemas.microsoft.com/office/drawing/2014/main" xmlns="" id="{87F60D26-FF34-4067-A6D6-ACA6849504D1}"/>
              </a:ext>
            </a:extLst>
          </p:cNvPr>
          <p:cNvGrpSpPr/>
          <p:nvPr/>
        </p:nvGrpSpPr>
        <p:grpSpPr>
          <a:xfrm>
            <a:off x="1966586" y="1247775"/>
            <a:ext cx="6986913" cy="5423139"/>
            <a:chOff x="4734300" y="2209246"/>
            <a:chExt cx="2726972" cy="3341872"/>
          </a:xfrm>
        </p:grpSpPr>
        <p:sp>
          <p:nvSpPr>
            <p:cNvPr id="8" name="자유형 57">
              <a:extLst>
                <a:ext uri="{FF2B5EF4-FFF2-40B4-BE49-F238E27FC236}">
                  <a16:creationId xmlns:a16="http://schemas.microsoft.com/office/drawing/2014/main" xmlns="" id="{4EFD82E1-3323-4121-A911-1019C5100FC9}"/>
                </a:ext>
              </a:extLst>
            </p:cNvPr>
            <p:cNvSpPr/>
            <p:nvPr/>
          </p:nvSpPr>
          <p:spPr>
            <a:xfrm>
              <a:off x="4794467" y="2647799"/>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0" name="자유형 60">
              <a:extLst>
                <a:ext uri="{FF2B5EF4-FFF2-40B4-BE49-F238E27FC236}">
                  <a16:creationId xmlns:a16="http://schemas.microsoft.com/office/drawing/2014/main" xmlns="" id="{E3C04D06-AAA8-43EB-9126-06CA1C082C39}"/>
                </a:ext>
              </a:extLst>
            </p:cNvPr>
            <p:cNvSpPr/>
            <p:nvPr/>
          </p:nvSpPr>
          <p:spPr>
            <a:xfrm>
              <a:off x="4734300" y="2209246"/>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11" name="자유형 50">
            <a:extLst>
              <a:ext uri="{FF2B5EF4-FFF2-40B4-BE49-F238E27FC236}">
                <a16:creationId xmlns:a16="http://schemas.microsoft.com/office/drawing/2014/main" xmlns="" id="{87CB8131-73FB-4BF8-BF94-E211446B2FBC}"/>
              </a:ext>
            </a:extLst>
          </p:cNvPr>
          <p:cNvSpPr/>
          <p:nvPr/>
        </p:nvSpPr>
        <p:spPr>
          <a:xfrm rot="16200000">
            <a:off x="5196228" y="1070602"/>
            <a:ext cx="384237" cy="297549"/>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ED7D31">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5" name="矩形 4">
            <a:extLst>
              <a:ext uri="{FF2B5EF4-FFF2-40B4-BE49-F238E27FC236}">
                <a16:creationId xmlns:a16="http://schemas.microsoft.com/office/drawing/2014/main" xmlns="" id="{97A8F07C-22B0-45CC-8386-BDE955724DD5}"/>
              </a:ext>
            </a:extLst>
          </p:cNvPr>
          <p:cNvSpPr/>
          <p:nvPr/>
        </p:nvSpPr>
        <p:spPr>
          <a:xfrm>
            <a:off x="2325004" y="1529898"/>
            <a:ext cx="6115920" cy="4385816"/>
          </a:xfrm>
          <a:prstGeom prst="rect">
            <a:avLst/>
          </a:prstGeom>
        </p:spPr>
        <p:txBody>
          <a:bodyPr wrap="square">
            <a:spAutoFit/>
          </a:bodyPr>
          <a:lstStyle/>
          <a:p>
            <a:pPr marL="457200" lvl="0" indent="-457200">
              <a:spcBef>
                <a:spcPts val="600"/>
              </a:spcBef>
              <a:buFont typeface="+mj-lt"/>
              <a:buAutoNum type="arabicPeriod"/>
            </a:pPr>
            <a:r>
              <a:rPr lang="zh-TW" altLang="en-US" sz="2400" dirty="0" smtClean="0">
                <a:latin typeface="+mn-ea"/>
              </a:rPr>
              <a:t>各科目</a:t>
            </a:r>
            <a:r>
              <a:rPr lang="zh-TW" altLang="zh-TW" sz="2400" dirty="0" smtClean="0">
                <a:latin typeface="+mn-ea"/>
              </a:rPr>
              <a:t>得</a:t>
            </a:r>
            <a:r>
              <a:rPr lang="zh-TW" altLang="en-US" sz="2400" dirty="0" smtClean="0">
                <a:latin typeface="+mn-ea"/>
              </a:rPr>
              <a:t>採</a:t>
            </a:r>
            <a:r>
              <a:rPr lang="zh-TW" altLang="zh-TW" sz="2400" dirty="0" smtClean="0">
                <a:latin typeface="+mn-ea"/>
              </a:rPr>
              <a:t>融入</a:t>
            </a:r>
            <a:r>
              <a:rPr lang="zh-TW" altLang="zh-TW" sz="2400" dirty="0">
                <a:latin typeface="+mn-ea"/>
              </a:rPr>
              <a:t>，亦可單獨或合併實施。</a:t>
            </a:r>
          </a:p>
          <a:p>
            <a:pPr marL="457200" lvl="0" indent="-457200">
              <a:spcBef>
                <a:spcPts val="600"/>
              </a:spcBef>
              <a:buFont typeface="+mj-lt"/>
              <a:buAutoNum type="arabicPeriod"/>
            </a:pPr>
            <a:r>
              <a:rPr lang="zh-TW" altLang="zh-TW" sz="2400" dirty="0" smtClean="0">
                <a:latin typeface="+mn-ea"/>
              </a:rPr>
              <a:t>學分數調整</a:t>
            </a:r>
            <a:r>
              <a:rPr lang="zh-TW" altLang="en-US" sz="2400" dirty="0" smtClean="0">
                <a:latin typeface="+mn-ea"/>
              </a:rPr>
              <a:t>須經</a:t>
            </a:r>
            <a:r>
              <a:rPr lang="zh-TW" altLang="zh-TW" sz="2400" dirty="0" smtClean="0">
                <a:latin typeface="+mn-ea"/>
              </a:rPr>
              <a:t>個別</a:t>
            </a:r>
            <a:r>
              <a:rPr lang="zh-TW" altLang="zh-TW" sz="2400" dirty="0">
                <a:latin typeface="+mn-ea"/>
              </a:rPr>
              <a:t>化教育計畫會議</a:t>
            </a:r>
            <a:r>
              <a:rPr lang="zh-TW" altLang="zh-TW" sz="2400" dirty="0" smtClean="0">
                <a:latin typeface="+mn-ea"/>
              </a:rPr>
              <a:t>決議</a:t>
            </a:r>
            <a:r>
              <a:rPr lang="zh-TW" altLang="en-US" sz="2400" dirty="0" smtClean="0">
                <a:latin typeface="+mn-ea"/>
              </a:rPr>
              <a:t>，</a:t>
            </a:r>
            <a:r>
              <a:rPr lang="zh-TW" altLang="zh-TW" sz="2400" dirty="0" smtClean="0">
                <a:latin typeface="+mn-ea"/>
              </a:rPr>
              <a:t>特殊教育</a:t>
            </a:r>
            <a:r>
              <a:rPr lang="zh-TW" altLang="zh-TW" sz="2400" dirty="0">
                <a:latin typeface="+mn-ea"/>
              </a:rPr>
              <a:t>推行委員會</a:t>
            </a:r>
            <a:r>
              <a:rPr lang="zh-TW" altLang="zh-TW" sz="2400" dirty="0" smtClean="0">
                <a:latin typeface="+mn-ea"/>
              </a:rPr>
              <a:t>審議</a:t>
            </a:r>
            <a:r>
              <a:rPr lang="zh-TW" altLang="en-US" sz="2400" dirty="0" smtClean="0">
                <a:latin typeface="+mn-ea"/>
              </a:rPr>
              <a:t>，</a:t>
            </a:r>
            <a:r>
              <a:rPr lang="zh-TW" altLang="zh-TW" sz="2400" dirty="0" smtClean="0">
                <a:latin typeface="+mn-ea"/>
              </a:rPr>
              <a:t>納入</a:t>
            </a:r>
            <a:r>
              <a:rPr lang="zh-TW" altLang="en-US" sz="2400" dirty="0">
                <a:latin typeface="+mn-ea"/>
              </a:rPr>
              <a:t>學校</a:t>
            </a:r>
            <a:r>
              <a:rPr lang="zh-TW" altLang="zh-TW" sz="2400" dirty="0">
                <a:latin typeface="+mn-ea"/>
              </a:rPr>
              <a:t>課程</a:t>
            </a:r>
            <a:r>
              <a:rPr lang="zh-TW" altLang="zh-TW" sz="2400" dirty="0" smtClean="0">
                <a:latin typeface="+mn-ea"/>
              </a:rPr>
              <a:t>計畫</a:t>
            </a:r>
            <a:r>
              <a:rPr lang="zh-TW" altLang="en-US" sz="2400" dirty="0" smtClean="0">
                <a:latin typeface="+mn-ea"/>
              </a:rPr>
              <a:t>後，經</a:t>
            </a:r>
            <a:r>
              <a:rPr lang="zh-TW" altLang="zh-TW" sz="2400" dirty="0" smtClean="0">
                <a:latin typeface="+mn-ea"/>
              </a:rPr>
              <a:t>課程</a:t>
            </a:r>
            <a:r>
              <a:rPr lang="zh-TW" altLang="zh-TW" sz="2400" dirty="0">
                <a:latin typeface="+mn-ea"/>
              </a:rPr>
              <a:t>發展委員會</a:t>
            </a:r>
            <a:r>
              <a:rPr lang="zh-TW" altLang="zh-TW" sz="2400" dirty="0" smtClean="0">
                <a:latin typeface="+mn-ea"/>
              </a:rPr>
              <a:t>通過</a:t>
            </a:r>
            <a:r>
              <a:rPr lang="zh-TW" altLang="en-US" sz="2400" dirty="0" smtClean="0">
                <a:latin typeface="+mn-ea"/>
              </a:rPr>
              <a:t>，並</a:t>
            </a:r>
            <a:r>
              <a:rPr lang="zh-TW" altLang="zh-TW" sz="2400" dirty="0" smtClean="0">
                <a:latin typeface="+mn-ea"/>
              </a:rPr>
              <a:t>陳</a:t>
            </a:r>
            <a:r>
              <a:rPr lang="zh-TW" altLang="zh-TW" sz="2400" dirty="0">
                <a:latin typeface="+mn-ea"/>
              </a:rPr>
              <a:t>報主管機關</a:t>
            </a:r>
            <a:r>
              <a:rPr lang="zh-TW" altLang="zh-TW" sz="2400" dirty="0" smtClean="0">
                <a:latin typeface="+mn-ea"/>
              </a:rPr>
              <a:t>備查</a:t>
            </a:r>
            <a:r>
              <a:rPr lang="zh-TW" altLang="en-US" sz="2400" dirty="0" smtClean="0">
                <a:latin typeface="+mn-ea"/>
              </a:rPr>
              <a:t>。</a:t>
            </a:r>
            <a:endParaRPr lang="zh-TW" altLang="zh-TW" sz="2400" dirty="0">
              <a:latin typeface="+mn-ea"/>
            </a:endParaRPr>
          </a:p>
          <a:p>
            <a:pPr marL="457200" lvl="0" indent="-457200">
              <a:spcBef>
                <a:spcPts val="600"/>
              </a:spcBef>
              <a:buFont typeface="+mj-lt"/>
              <a:buAutoNum type="arabicPeriod"/>
            </a:pPr>
            <a:r>
              <a:rPr lang="zh-TW" altLang="zh-TW" sz="2400" dirty="0">
                <a:latin typeface="+mn-ea"/>
              </a:rPr>
              <a:t>教師可彈性選擇階段別，</a:t>
            </a:r>
            <a:r>
              <a:rPr lang="zh-TW" altLang="en-US" sz="2400" dirty="0">
                <a:latin typeface="+mn-ea"/>
              </a:rPr>
              <a:t>也可</a:t>
            </a:r>
            <a:r>
              <a:rPr lang="zh-TW" altLang="zh-TW" sz="2400" dirty="0">
                <a:latin typeface="+mn-ea"/>
              </a:rPr>
              <a:t>拆解</a:t>
            </a:r>
            <a:r>
              <a:rPr lang="zh-TW" altLang="en-US" sz="2400" dirty="0">
                <a:latin typeface="+mn-ea"/>
              </a:rPr>
              <a:t>或</a:t>
            </a:r>
            <a:r>
              <a:rPr lang="zh-TW" altLang="zh-TW" sz="2400" dirty="0">
                <a:latin typeface="+mn-ea"/>
              </a:rPr>
              <a:t>合併階段內</a:t>
            </a:r>
            <a:r>
              <a:rPr lang="zh-TW" altLang="en-US" sz="2400" dirty="0">
                <a:latin typeface="+mn-ea"/>
              </a:rPr>
              <a:t>的條目進行</a:t>
            </a:r>
            <a:r>
              <a:rPr lang="zh-TW" altLang="zh-TW" sz="2400" dirty="0">
                <a:latin typeface="+mn-ea"/>
              </a:rPr>
              <a:t>調整，無須拘泥階段順序，以</a:t>
            </a:r>
            <a:r>
              <a:rPr lang="zh-TW" altLang="en-US" sz="2400" dirty="0">
                <a:latin typeface="+mn-ea"/>
              </a:rPr>
              <a:t>符學生</a:t>
            </a:r>
            <a:r>
              <a:rPr lang="zh-TW" altLang="zh-TW" sz="2400" dirty="0">
                <a:latin typeface="+mn-ea"/>
              </a:rPr>
              <a:t>需求。</a:t>
            </a:r>
            <a:endParaRPr lang="en-US" altLang="zh-TW" sz="2400" dirty="0">
              <a:latin typeface="+mn-ea"/>
            </a:endParaRPr>
          </a:p>
          <a:p>
            <a:pPr marL="457200" lvl="0" indent="-457200">
              <a:spcBef>
                <a:spcPts val="600"/>
              </a:spcBef>
              <a:buFont typeface="+mj-lt"/>
              <a:buAutoNum type="arabicPeriod"/>
            </a:pPr>
            <a:r>
              <a:rPr lang="zh-TW" altLang="zh-TW" sz="2400" dirty="0">
                <a:latin typeface="+mn-ea"/>
              </a:rPr>
              <a:t>學習表現與學習內容編碼流水號（最後一碼）未必代表學習的次序，教師應依學生能力和需求選擇適切的學習重點。</a:t>
            </a:r>
          </a:p>
        </p:txBody>
      </p:sp>
    </p:spTree>
    <p:extLst>
      <p:ext uri="{BB962C8B-B14F-4D97-AF65-F5344CB8AC3E}">
        <p14:creationId xmlns:p14="http://schemas.microsoft.com/office/powerpoint/2010/main" val="35765448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xmlns="" id="{BA7A4714-3DEF-46AA-9759-DECA76EDEF1B}"/>
              </a:ext>
            </a:extLst>
          </p:cNvPr>
          <p:cNvGrpSpPr/>
          <p:nvPr/>
        </p:nvGrpSpPr>
        <p:grpSpPr>
          <a:xfrm>
            <a:off x="1769077" y="1238250"/>
            <a:ext cx="7036720" cy="5325388"/>
            <a:chOff x="8199911" y="2247562"/>
            <a:chExt cx="2580961" cy="3327429"/>
          </a:xfrm>
        </p:grpSpPr>
        <p:sp>
          <p:nvSpPr>
            <p:cNvPr id="12" name="자유형 58">
              <a:extLst>
                <a:ext uri="{FF2B5EF4-FFF2-40B4-BE49-F238E27FC236}">
                  <a16:creationId xmlns:a16="http://schemas.microsoft.com/office/drawing/2014/main" xmlns="" id="{8D9FE676-42B9-4389-8176-0F5C150AB832}"/>
                </a:ext>
              </a:extLst>
            </p:cNvPr>
            <p:cNvSpPr/>
            <p:nvPr/>
          </p:nvSpPr>
          <p:spPr>
            <a:xfrm>
              <a:off x="8266272" y="2654584"/>
              <a:ext cx="2514600" cy="292040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73251"/>
                <a:gd name="connsiteX1" fmla="*/ 1765300 w 2514600"/>
                <a:gd name="connsiteY1" fmla="*/ 12700 h 2773251"/>
                <a:gd name="connsiteX2" fmla="*/ 2501900 w 2514600"/>
                <a:gd name="connsiteY2" fmla="*/ 0 h 2773251"/>
                <a:gd name="connsiteX3" fmla="*/ 2514600 w 2514600"/>
                <a:gd name="connsiteY3" fmla="*/ 876300 h 2773251"/>
                <a:gd name="connsiteX4" fmla="*/ 2482850 w 2514600"/>
                <a:gd name="connsiteY4" fmla="*/ 2773251 h 2773251"/>
                <a:gd name="connsiteX5" fmla="*/ 2082800 w 2514600"/>
                <a:gd name="connsiteY5" fmla="*/ 2768600 h 2773251"/>
                <a:gd name="connsiteX6" fmla="*/ 88900 w 2514600"/>
                <a:gd name="connsiteY6" fmla="*/ 2768600 h 2773251"/>
                <a:gd name="connsiteX7" fmla="*/ 88900 w 2514600"/>
                <a:gd name="connsiteY7" fmla="*/ 2298700 h 2773251"/>
                <a:gd name="connsiteX8" fmla="*/ 76200 w 2514600"/>
                <a:gd name="connsiteY8" fmla="*/ 1447800 h 2773251"/>
                <a:gd name="connsiteX9" fmla="*/ 88900 w 2514600"/>
                <a:gd name="connsiteY9" fmla="*/ 520700 h 2773251"/>
                <a:gd name="connsiteX10" fmla="*/ 19050 w 2514600"/>
                <a:gd name="connsiteY10" fmla="*/ 44450 h 2773251"/>
                <a:gd name="connsiteX11" fmla="*/ 0 w 2514600"/>
                <a:gd name="connsiteY11" fmla="*/ 0 h 277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73251">
                  <a:moveTo>
                    <a:pt x="0" y="0"/>
                  </a:moveTo>
                  <a:lnTo>
                    <a:pt x="1765300" y="12700"/>
                  </a:lnTo>
                  <a:lnTo>
                    <a:pt x="2501900" y="0"/>
                  </a:lnTo>
                  <a:lnTo>
                    <a:pt x="2514600" y="876300"/>
                  </a:lnTo>
                  <a:lnTo>
                    <a:pt x="2482850" y="2773251"/>
                  </a:lnTo>
                  <a:lnTo>
                    <a:pt x="2082800" y="2768600"/>
                  </a:lnTo>
                  <a:lnTo>
                    <a:pt x="88900" y="2768600"/>
                  </a:lnTo>
                  <a:lnTo>
                    <a:pt x="88900" y="2298700"/>
                  </a:lnTo>
                  <a:lnTo>
                    <a:pt x="76200" y="1447800"/>
                  </a:lnTo>
                  <a:lnTo>
                    <a:pt x="88900" y="520700"/>
                  </a:lnTo>
                  <a:lnTo>
                    <a:pt x="19050" y="44450"/>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grpSp>
          <p:nvGrpSpPr>
            <p:cNvPr id="13" name="그룹 69">
              <a:extLst>
                <a:ext uri="{FF2B5EF4-FFF2-40B4-BE49-F238E27FC236}">
                  <a16:creationId xmlns:a16="http://schemas.microsoft.com/office/drawing/2014/main" xmlns="" id="{CEEC362E-9F27-4A20-B7EF-48D453401859}"/>
                </a:ext>
              </a:extLst>
            </p:cNvPr>
            <p:cNvGrpSpPr/>
            <p:nvPr/>
          </p:nvGrpSpPr>
          <p:grpSpPr>
            <a:xfrm>
              <a:off x="8199911" y="2247562"/>
              <a:ext cx="2514600" cy="3251538"/>
              <a:chOff x="8320283" y="3625631"/>
              <a:chExt cx="2514600" cy="3087697"/>
            </a:xfrm>
          </p:grpSpPr>
          <p:sp>
            <p:nvSpPr>
              <p:cNvPr id="14" name="자유형 77">
                <a:extLst>
                  <a:ext uri="{FF2B5EF4-FFF2-40B4-BE49-F238E27FC236}">
                    <a16:creationId xmlns:a16="http://schemas.microsoft.com/office/drawing/2014/main" xmlns="" id="{AA285A54-7195-47DC-980B-8015A2F45CAD}"/>
                  </a:ext>
                </a:extLst>
              </p:cNvPr>
              <p:cNvSpPr/>
              <p:nvPr/>
            </p:nvSpPr>
            <p:spPr>
              <a:xfrm>
                <a:off x="8320283" y="3625631"/>
                <a:ext cx="2514600" cy="308769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68600">
                    <a:moveTo>
                      <a:pt x="0" y="0"/>
                    </a:moveTo>
                    <a:lnTo>
                      <a:pt x="1765300" y="12700"/>
                    </a:lnTo>
                    <a:lnTo>
                      <a:pt x="2501900" y="0"/>
                    </a:lnTo>
                    <a:lnTo>
                      <a:pt x="2514600" y="876300"/>
                    </a:lnTo>
                    <a:lnTo>
                      <a:pt x="2451100" y="2501900"/>
                    </a:lnTo>
                    <a:lnTo>
                      <a:pt x="2082800" y="2768600"/>
                    </a:lnTo>
                    <a:lnTo>
                      <a:pt x="88900" y="2768600"/>
                    </a:lnTo>
                    <a:lnTo>
                      <a:pt x="88900" y="2298700"/>
                    </a:lnTo>
                    <a:lnTo>
                      <a:pt x="76200" y="1447800"/>
                    </a:lnTo>
                    <a:lnTo>
                      <a:pt x="88900" y="520700"/>
                    </a:lnTo>
                    <a:lnTo>
                      <a:pt x="19050" y="44450"/>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자유형 78">
                <a:extLst>
                  <a:ext uri="{FF2B5EF4-FFF2-40B4-BE49-F238E27FC236}">
                    <a16:creationId xmlns:a16="http://schemas.microsoft.com/office/drawing/2014/main" xmlns="" id="{C76BE786-31EA-4EF0-B898-E1955A801F19}"/>
                  </a:ext>
                </a:extLst>
              </p:cNvPr>
              <p:cNvSpPr/>
              <p:nvPr/>
            </p:nvSpPr>
            <p:spPr>
              <a:xfrm>
                <a:off x="10379044" y="6385916"/>
                <a:ext cx="387350" cy="308910"/>
              </a:xfrm>
              <a:custGeom>
                <a:avLst/>
                <a:gdLst>
                  <a:gd name="connsiteX0" fmla="*/ 0 w 374650"/>
                  <a:gd name="connsiteY0" fmla="*/ 374650 h 374650"/>
                  <a:gd name="connsiteX1" fmla="*/ 374650 w 374650"/>
                  <a:gd name="connsiteY1" fmla="*/ 133350 h 374650"/>
                  <a:gd name="connsiteX2" fmla="*/ 0 w 374650"/>
                  <a:gd name="connsiteY2" fmla="*/ 0 h 374650"/>
                  <a:gd name="connsiteX3" fmla="*/ 0 w 374650"/>
                  <a:gd name="connsiteY3" fmla="*/ 374650 h 374650"/>
                  <a:gd name="connsiteX0" fmla="*/ 0 w 374650"/>
                  <a:gd name="connsiteY0" fmla="*/ 387350 h 387350"/>
                  <a:gd name="connsiteX1" fmla="*/ 374650 w 374650"/>
                  <a:gd name="connsiteY1" fmla="*/ 133350 h 387350"/>
                  <a:gd name="connsiteX2" fmla="*/ 0 w 374650"/>
                  <a:gd name="connsiteY2" fmla="*/ 0 h 387350"/>
                  <a:gd name="connsiteX3" fmla="*/ 0 w 374650"/>
                  <a:gd name="connsiteY3" fmla="*/ 387350 h 387350"/>
                  <a:gd name="connsiteX0" fmla="*/ 50800 w 425450"/>
                  <a:gd name="connsiteY0" fmla="*/ 260350 h 260350"/>
                  <a:gd name="connsiteX1" fmla="*/ 425450 w 425450"/>
                  <a:gd name="connsiteY1" fmla="*/ 6350 h 260350"/>
                  <a:gd name="connsiteX2" fmla="*/ 0 w 425450"/>
                  <a:gd name="connsiteY2" fmla="*/ 0 h 260350"/>
                  <a:gd name="connsiteX3" fmla="*/ 50800 w 425450"/>
                  <a:gd name="connsiteY3" fmla="*/ 260350 h 260350"/>
                  <a:gd name="connsiteX0" fmla="*/ 12700 w 387350"/>
                  <a:gd name="connsiteY0" fmla="*/ 266700 h 266700"/>
                  <a:gd name="connsiteX1" fmla="*/ 387350 w 387350"/>
                  <a:gd name="connsiteY1" fmla="*/ 12700 h 266700"/>
                  <a:gd name="connsiteX2" fmla="*/ 0 w 387350"/>
                  <a:gd name="connsiteY2" fmla="*/ 0 h 266700"/>
                  <a:gd name="connsiteX3" fmla="*/ 12700 w 387350"/>
                  <a:gd name="connsiteY3" fmla="*/ 266700 h 266700"/>
                  <a:gd name="connsiteX0" fmla="*/ 19050 w 387350"/>
                  <a:gd name="connsiteY0" fmla="*/ 308910 h 308910"/>
                  <a:gd name="connsiteX1" fmla="*/ 387350 w 387350"/>
                  <a:gd name="connsiteY1" fmla="*/ 12700 h 308910"/>
                  <a:gd name="connsiteX2" fmla="*/ 0 w 387350"/>
                  <a:gd name="connsiteY2" fmla="*/ 0 h 308910"/>
                  <a:gd name="connsiteX3" fmla="*/ 19050 w 387350"/>
                  <a:gd name="connsiteY3" fmla="*/ 308910 h 308910"/>
                </a:gdLst>
                <a:ahLst/>
                <a:cxnLst>
                  <a:cxn ang="0">
                    <a:pos x="connsiteX0" y="connsiteY0"/>
                  </a:cxn>
                  <a:cxn ang="0">
                    <a:pos x="connsiteX1" y="connsiteY1"/>
                  </a:cxn>
                  <a:cxn ang="0">
                    <a:pos x="connsiteX2" y="connsiteY2"/>
                  </a:cxn>
                  <a:cxn ang="0">
                    <a:pos x="connsiteX3" y="connsiteY3"/>
                  </a:cxn>
                </a:cxnLst>
                <a:rect l="l" t="t" r="r" b="b"/>
                <a:pathLst>
                  <a:path w="387350" h="308910">
                    <a:moveTo>
                      <a:pt x="19050" y="308910"/>
                    </a:moveTo>
                    <a:lnTo>
                      <a:pt x="387350" y="12700"/>
                    </a:lnTo>
                    <a:lnTo>
                      <a:pt x="0" y="0"/>
                    </a:lnTo>
                    <a:lnTo>
                      <a:pt x="19050" y="308910"/>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16" name="자유형 50">
            <a:extLst>
              <a:ext uri="{FF2B5EF4-FFF2-40B4-BE49-F238E27FC236}">
                <a16:creationId xmlns:a16="http://schemas.microsoft.com/office/drawing/2014/main" xmlns="" id="{DCF5D660-B585-426C-8C67-6A3630A54749}"/>
              </a:ext>
            </a:extLst>
          </p:cNvPr>
          <p:cNvSpPr/>
          <p:nvPr/>
        </p:nvSpPr>
        <p:spPr>
          <a:xfrm rot="16200000">
            <a:off x="5225492" y="1091418"/>
            <a:ext cx="320939" cy="300165"/>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70AD47">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a16="http://schemas.microsoft.com/office/drawing/2014/main" xmlns=""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教學實施</a:t>
            </a:r>
          </a:p>
        </p:txBody>
      </p:sp>
      <p:sp>
        <p:nvSpPr>
          <p:cNvPr id="5" name="矩形 4">
            <a:extLst>
              <a:ext uri="{FF2B5EF4-FFF2-40B4-BE49-F238E27FC236}">
                <a16:creationId xmlns:a16="http://schemas.microsoft.com/office/drawing/2014/main" xmlns="" id="{97A8F07C-22B0-45CC-8386-BDE955724DD5}"/>
              </a:ext>
            </a:extLst>
          </p:cNvPr>
          <p:cNvSpPr/>
          <p:nvPr/>
        </p:nvSpPr>
        <p:spPr>
          <a:xfrm>
            <a:off x="2328001" y="1551506"/>
            <a:ext cx="6115920" cy="4555093"/>
          </a:xfrm>
          <a:prstGeom prst="rect">
            <a:avLst/>
          </a:prstGeom>
        </p:spPr>
        <p:txBody>
          <a:bodyPr wrap="square">
            <a:spAutoFit/>
          </a:bodyPr>
          <a:lstStyle/>
          <a:p>
            <a:pPr marL="514350" lvl="0" indent="-514350">
              <a:spcAft>
                <a:spcPts val="1200"/>
              </a:spcAft>
              <a:buFont typeface="+mj-lt"/>
              <a:buAutoNum type="arabicPeriod" startAt="5"/>
            </a:pPr>
            <a:r>
              <a:rPr lang="zh-TW" altLang="zh-TW" sz="2600" dirty="0">
                <a:latin typeface="+mn-ea"/>
              </a:rPr>
              <a:t>各科目實施得採分組或個別方式進行，端視學生人數與特質而定，盡量以小組進行。</a:t>
            </a:r>
          </a:p>
          <a:p>
            <a:pPr marL="514350" lvl="0" indent="-514350">
              <a:spcAft>
                <a:spcPts val="1200"/>
              </a:spcAft>
              <a:buFont typeface="+mj-lt"/>
              <a:buAutoNum type="arabicPeriod" startAt="5"/>
            </a:pPr>
            <a:r>
              <a:rPr lang="zh-TW" altLang="zh-TW" sz="2600" dirty="0">
                <a:latin typeface="+mn-ea"/>
              </a:rPr>
              <a:t>配合學生學習特性，應採多元教學方法，提供學生成功經驗與充分練習的機會。</a:t>
            </a:r>
          </a:p>
          <a:p>
            <a:pPr marL="514350" lvl="0" indent="-514350">
              <a:spcAft>
                <a:spcPts val="1200"/>
              </a:spcAft>
              <a:buFont typeface="+mj-lt"/>
              <a:buAutoNum type="arabicPeriod" startAt="5"/>
            </a:pPr>
            <a:r>
              <a:rPr lang="zh-TW" altLang="zh-TW" sz="2600" dirty="0">
                <a:latin typeface="+mn-ea"/>
              </a:rPr>
              <a:t>各科目在教學實施時，皆可視學生需要與相關專業人員以合作方式進行。</a:t>
            </a:r>
          </a:p>
          <a:p>
            <a:pPr marL="514350" lvl="0" indent="-514350">
              <a:spcAft>
                <a:spcPts val="1200"/>
              </a:spcAft>
              <a:buFont typeface="+mj-lt"/>
              <a:buAutoNum type="arabicPeriod" startAt="5"/>
            </a:pPr>
            <a:r>
              <a:rPr lang="zh-TW" altLang="zh-TW" sz="2600" dirty="0">
                <a:latin typeface="+mn-ea"/>
              </a:rPr>
              <a:t>教師可視學生學習需要，同意學生使用行動載具，以提升學習成效。</a:t>
            </a:r>
            <a:endParaRPr lang="zh-TW" altLang="en-US" sz="2600" dirty="0">
              <a:latin typeface="+mn-ea"/>
            </a:endParaRPr>
          </a:p>
        </p:txBody>
      </p:sp>
      <p:pic>
        <p:nvPicPr>
          <p:cNvPr id="10" name="圖片 9">
            <a:extLst>
              <a:ext uri="{FF2B5EF4-FFF2-40B4-BE49-F238E27FC236}">
                <a16:creationId xmlns:a16="http://schemas.microsoft.com/office/drawing/2014/main" xmlns="" id="{86D639A6-8549-4391-883F-1366041B76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076" y="2993226"/>
            <a:ext cx="1440000" cy="1440000"/>
          </a:xfrm>
          <a:prstGeom prst="rect">
            <a:avLst/>
          </a:prstGeom>
        </p:spPr>
      </p:pic>
    </p:spTree>
    <p:extLst>
      <p:ext uri="{BB962C8B-B14F-4D97-AF65-F5344CB8AC3E}">
        <p14:creationId xmlns:p14="http://schemas.microsoft.com/office/powerpoint/2010/main" val="14089691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xmlns="" id="{7B6F83E0-88A2-41D1-924E-E6CB9DB5D6EB}"/>
              </a:ext>
            </a:extLst>
          </p:cNvPr>
          <p:cNvGrpSpPr/>
          <p:nvPr/>
        </p:nvGrpSpPr>
        <p:grpSpPr>
          <a:xfrm>
            <a:off x="1772490" y="1247774"/>
            <a:ext cx="7240880" cy="5417305"/>
            <a:chOff x="2091447" y="1359330"/>
            <a:chExt cx="2616614" cy="3345607"/>
          </a:xfrm>
        </p:grpSpPr>
        <p:sp>
          <p:nvSpPr>
            <p:cNvPr id="8" name="자유형 47">
              <a:extLst>
                <a:ext uri="{FF2B5EF4-FFF2-40B4-BE49-F238E27FC236}">
                  <a16:creationId xmlns:a16="http://schemas.microsoft.com/office/drawing/2014/main" xmlns="" id="{FEE6D7AF-B665-4BA0-AED2-63750AE422A9}"/>
                </a:ext>
              </a:extLst>
            </p:cNvPr>
            <p:cNvSpPr/>
            <p:nvPr/>
          </p:nvSpPr>
          <p:spPr>
            <a:xfrm>
              <a:off x="2127335" y="1533872"/>
              <a:ext cx="2580726" cy="3171065"/>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0" name="자유형 49">
              <a:extLst>
                <a:ext uri="{FF2B5EF4-FFF2-40B4-BE49-F238E27FC236}">
                  <a16:creationId xmlns:a16="http://schemas.microsoft.com/office/drawing/2014/main" xmlns="" id="{A3D425D1-9114-4A8E-8BFF-05C191076CCB}"/>
                </a:ext>
              </a:extLst>
            </p:cNvPr>
            <p:cNvSpPr/>
            <p:nvPr/>
          </p:nvSpPr>
          <p:spPr>
            <a:xfrm>
              <a:off x="2091447" y="1359330"/>
              <a:ext cx="2580726" cy="3289853"/>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11" name="자유형 50">
            <a:extLst>
              <a:ext uri="{FF2B5EF4-FFF2-40B4-BE49-F238E27FC236}">
                <a16:creationId xmlns:a16="http://schemas.microsoft.com/office/drawing/2014/main" xmlns="" id="{6C75456C-7E9B-4CF2-94C0-EA53403F1736}"/>
              </a:ext>
            </a:extLst>
          </p:cNvPr>
          <p:cNvSpPr/>
          <p:nvPr/>
        </p:nvSpPr>
        <p:spPr>
          <a:xfrm rot="16200000">
            <a:off x="5328006" y="1117523"/>
            <a:ext cx="405833" cy="239357"/>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938C">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a16="http://schemas.microsoft.com/office/drawing/2014/main" xmlns=""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j-ea"/>
                <a:ea typeface="+mj-ea"/>
              </a:rPr>
              <a:t>教學資源</a:t>
            </a:r>
          </a:p>
        </p:txBody>
      </p:sp>
      <p:sp>
        <p:nvSpPr>
          <p:cNvPr id="5" name="矩形 4">
            <a:extLst>
              <a:ext uri="{FF2B5EF4-FFF2-40B4-BE49-F238E27FC236}">
                <a16:creationId xmlns:a16="http://schemas.microsoft.com/office/drawing/2014/main" xmlns="" id="{97A8F07C-22B0-45CC-8386-BDE955724DD5}"/>
              </a:ext>
            </a:extLst>
          </p:cNvPr>
          <p:cNvSpPr/>
          <p:nvPr/>
        </p:nvSpPr>
        <p:spPr>
          <a:xfrm>
            <a:off x="2170437" y="1633740"/>
            <a:ext cx="6544298" cy="4555093"/>
          </a:xfrm>
          <a:prstGeom prst="rect">
            <a:avLst/>
          </a:prstGeom>
        </p:spPr>
        <p:txBody>
          <a:bodyPr wrap="square">
            <a:spAutoFit/>
          </a:bodyPr>
          <a:lstStyle/>
          <a:p>
            <a:pPr marL="514350" lvl="0" indent="-514350">
              <a:spcBef>
                <a:spcPts val="600"/>
              </a:spcBef>
              <a:buFont typeface="+mj-lt"/>
              <a:buAutoNum type="arabicPeriod"/>
            </a:pPr>
            <a:r>
              <a:rPr lang="zh-TW" altLang="zh-TW" sz="2800" dirty="0">
                <a:latin typeface="+mn-ea"/>
              </a:rPr>
              <a:t>教師可自編適性適齡教材，善用普通教育各領域及議題之課程內容、教材教具作為教學資源。</a:t>
            </a:r>
            <a:endParaRPr lang="en-US" altLang="zh-TW" sz="2800" dirty="0">
              <a:latin typeface="+mn-ea"/>
            </a:endParaRPr>
          </a:p>
          <a:p>
            <a:pPr marL="514350" lvl="0" indent="-514350">
              <a:spcBef>
                <a:spcPts val="600"/>
              </a:spcBef>
              <a:buFont typeface="+mj-lt"/>
              <a:buAutoNum type="arabicPeriod"/>
            </a:pPr>
            <a:r>
              <a:rPr lang="zh-TW" altLang="zh-TW" sz="2800" dirty="0">
                <a:latin typeface="+mn-ea"/>
              </a:rPr>
              <a:t>網路、相關書籍、日常生活事件與生活場域、公部門或社區資源與設施設備等均可列為教學資源。</a:t>
            </a:r>
          </a:p>
          <a:p>
            <a:pPr marL="514350" lvl="0" indent="-514350">
              <a:spcBef>
                <a:spcPts val="600"/>
              </a:spcBef>
              <a:buFont typeface="+mj-lt"/>
              <a:buAutoNum type="arabicPeriod"/>
            </a:pPr>
            <a:r>
              <a:rPr lang="zh-TW" altLang="zh-TW" sz="2800" dirty="0">
                <a:latin typeface="+mn-ea"/>
              </a:rPr>
              <a:t>教師應運用特殊教育相關專業資源，並整合教師助理員等校內人員進行教學。亦可適當安排同儕或志工，提供所需的教具、輔具和遊戲</a:t>
            </a:r>
            <a:r>
              <a:rPr lang="zh-TW" altLang="zh-TW" sz="2800" dirty="0" smtClean="0">
                <a:latin typeface="+mn-ea"/>
              </a:rPr>
              <a:t>化教材</a:t>
            </a:r>
            <a:r>
              <a:rPr lang="zh-TW" altLang="zh-TW" sz="2800" dirty="0">
                <a:latin typeface="+mn-ea"/>
              </a:rPr>
              <a:t>資源</a:t>
            </a:r>
            <a:r>
              <a:rPr lang="zh-TW" altLang="en-US" sz="2800" dirty="0">
                <a:latin typeface="+mn-ea"/>
              </a:rPr>
              <a:t>。</a:t>
            </a:r>
            <a:endParaRPr lang="en-US" altLang="zh-TW" sz="2800" dirty="0">
              <a:latin typeface="+mn-ea"/>
            </a:endParaRPr>
          </a:p>
        </p:txBody>
      </p:sp>
      <p:pic>
        <p:nvPicPr>
          <p:cNvPr id="9" name="圖片 8">
            <a:extLst>
              <a:ext uri="{FF2B5EF4-FFF2-40B4-BE49-F238E27FC236}">
                <a16:creationId xmlns:a16="http://schemas.microsoft.com/office/drawing/2014/main" xmlns="" id="{7259ABA7-0413-4FDB-B82C-B1213D73C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489" y="2978887"/>
            <a:ext cx="1440000" cy="1440000"/>
          </a:xfrm>
          <a:prstGeom prst="rect">
            <a:avLst/>
          </a:prstGeom>
        </p:spPr>
      </p:pic>
    </p:spTree>
    <p:extLst>
      <p:ext uri="{BB962C8B-B14F-4D97-AF65-F5344CB8AC3E}">
        <p14:creationId xmlns:p14="http://schemas.microsoft.com/office/powerpoint/2010/main" val="3437943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C7BEB779-528C-4A73-83E2-FB2AE7B0FE94}"/>
              </a:ext>
            </a:extLst>
          </p:cNvPr>
          <p:cNvSpPr/>
          <p:nvPr/>
        </p:nvSpPr>
        <p:spPr>
          <a:xfrm>
            <a:off x="190500" y="187086"/>
            <a:ext cx="8763000" cy="794855"/>
          </a:xfrm>
          <a:prstGeom prst="rect">
            <a:avLst/>
          </a:prstGeom>
          <a:solidFill>
            <a:srgbClr val="9FDD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核心素養</a:t>
            </a:r>
            <a:endParaRPr lang="zh-TW" altLang="en-US" sz="4000" b="1" dirty="0">
              <a:solidFill>
                <a:prstClr val="black"/>
              </a:solidFill>
            </a:endParaRPr>
          </a:p>
        </p:txBody>
      </p:sp>
      <p:sp>
        <p:nvSpPr>
          <p:cNvPr id="4" name="標題 1">
            <a:extLst>
              <a:ext uri="{FF2B5EF4-FFF2-40B4-BE49-F238E27FC236}">
                <a16:creationId xmlns:a16="http://schemas.microsoft.com/office/drawing/2014/main" xmlns="" id="{10435FD9-1BA8-4EEB-8955-51E95795D3F7}"/>
              </a:ext>
            </a:extLst>
          </p:cNvPr>
          <p:cNvSpPr txBox="1">
            <a:spLocks/>
          </p:cNvSpPr>
          <p:nvPr/>
        </p:nvSpPr>
        <p:spPr>
          <a:xfrm>
            <a:off x="457200" y="244236"/>
            <a:ext cx="8229600" cy="642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TW" altLang="en-US" sz="4000" b="1" dirty="0"/>
          </a:p>
        </p:txBody>
      </p:sp>
      <p:pic>
        <p:nvPicPr>
          <p:cNvPr id="7" name="圖片 18">
            <a:extLst>
              <a:ext uri="{FF2B5EF4-FFF2-40B4-BE49-F238E27FC236}">
                <a16:creationId xmlns:a16="http://schemas.microsoft.com/office/drawing/2014/main" xmlns="" id="{3A581D5B-8BE4-47E6-A195-39AF959878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251" y="4909397"/>
            <a:ext cx="1544634" cy="154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9">
            <a:extLst>
              <a:ext uri="{FF2B5EF4-FFF2-40B4-BE49-F238E27FC236}">
                <a16:creationId xmlns:a16="http://schemas.microsoft.com/office/drawing/2014/main" xmlns="" id="{6D673A28-7D59-4511-93CF-1FA53CF059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9682" y="4909397"/>
            <a:ext cx="1544633" cy="154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圖片 20">
            <a:extLst>
              <a:ext uri="{FF2B5EF4-FFF2-40B4-BE49-F238E27FC236}">
                <a16:creationId xmlns:a16="http://schemas.microsoft.com/office/drawing/2014/main" xmlns="" id="{6C383A66-899C-454B-8FD9-05767BFE14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66073" y="4889759"/>
            <a:ext cx="1544633" cy="154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a:extLst>
              <a:ext uri="{FF2B5EF4-FFF2-40B4-BE49-F238E27FC236}">
                <a16:creationId xmlns:a16="http://schemas.microsoft.com/office/drawing/2014/main" xmlns="" id="{4569BD76-1603-4538-B306-14F95DDD83AC}"/>
              </a:ext>
            </a:extLst>
          </p:cNvPr>
          <p:cNvSpPr/>
          <p:nvPr/>
        </p:nvSpPr>
        <p:spPr>
          <a:xfrm>
            <a:off x="570689" y="1174790"/>
            <a:ext cx="8002621" cy="3447098"/>
          </a:xfrm>
          <a:prstGeom prst="rect">
            <a:avLst/>
          </a:prstGeom>
        </p:spPr>
        <p:txBody>
          <a:bodyPr wrap="square">
            <a:spAutoFit/>
          </a:bodyPr>
          <a:lstStyle/>
          <a:p>
            <a:pPr marL="514350" indent="-514350">
              <a:spcBef>
                <a:spcPts val="600"/>
              </a:spcBef>
              <a:buFont typeface="+mj-lt"/>
              <a:buAutoNum type="arabicPeriod"/>
            </a:pPr>
            <a:r>
              <a:rPr lang="zh-TW" altLang="en-US" sz="2600" dirty="0">
                <a:latin typeface="微軟正黑 Microsoft JhengHei"/>
                <a:ea typeface="微軟正黑體" panose="020B0604030504040204" pitchFamily="34" charset="-120"/>
              </a:rPr>
              <a:t>指一個人為</a:t>
            </a:r>
            <a:r>
              <a:rPr lang="zh-TW" altLang="en-US" sz="2600" dirty="0">
                <a:solidFill>
                  <a:srgbClr val="FF0000"/>
                </a:solidFill>
                <a:latin typeface="微軟正黑 Microsoft JhengHei"/>
                <a:ea typeface="微軟正黑體" panose="020B0604030504040204" pitchFamily="34" charset="-120"/>
              </a:rPr>
              <a:t>適應現在生活及面對未來挑戰，所應具備的知識、能力與態度</a:t>
            </a:r>
            <a:r>
              <a:rPr lang="zh-TW" altLang="en-US" sz="2600" dirty="0" smtClean="0">
                <a:solidFill>
                  <a:srgbClr val="FF0000"/>
                </a:solidFill>
                <a:latin typeface="微軟正黑 Microsoft JhengHei"/>
                <a:ea typeface="微軟正黑體" panose="020B0604030504040204" pitchFamily="34" charset="-120"/>
              </a:rPr>
              <a:t>。</a:t>
            </a:r>
            <a:endParaRPr lang="en-US" altLang="zh-TW" sz="2600" dirty="0">
              <a:solidFill>
                <a:srgbClr val="FF0000"/>
              </a:solidFill>
              <a:latin typeface="微軟正黑 Microsoft JhengHei"/>
              <a:ea typeface="微軟正黑體" panose="020B0604030504040204" pitchFamily="34" charset="-120"/>
            </a:endParaRPr>
          </a:p>
          <a:p>
            <a:pPr marL="514350" indent="-514350">
              <a:spcBef>
                <a:spcPts val="600"/>
              </a:spcBef>
              <a:buFont typeface="+mj-lt"/>
              <a:buAutoNum type="arabicPeriod"/>
            </a:pPr>
            <a:r>
              <a:rPr lang="zh-TW" altLang="en-US" sz="2600" dirty="0">
                <a:latin typeface="微軟正黑 Microsoft JhengHei"/>
                <a:ea typeface="微軟正黑體" panose="020B0604030504040204" pitchFamily="34" charset="-120"/>
              </a:rPr>
              <a:t>強調學習不宜以學科知識及技能為限，而應</a:t>
            </a:r>
            <a:r>
              <a:rPr lang="zh-TW" altLang="en-US" sz="2600" dirty="0">
                <a:solidFill>
                  <a:srgbClr val="FF0000"/>
                </a:solidFill>
                <a:latin typeface="微軟正黑 Microsoft JhengHei"/>
                <a:ea typeface="微軟正黑體" panose="020B0604030504040204" pitchFamily="34" charset="-120"/>
              </a:rPr>
              <a:t>關注學習與生活的結合</a:t>
            </a:r>
            <a:r>
              <a:rPr lang="zh-TW" altLang="en-US" sz="2600" dirty="0">
                <a:latin typeface="微軟正黑 Microsoft JhengHei"/>
                <a:ea typeface="微軟正黑體" panose="020B0604030504040204" pitchFamily="34" charset="-120"/>
              </a:rPr>
              <a:t>，透過</a:t>
            </a:r>
            <a:r>
              <a:rPr lang="zh-TW" altLang="en-US" sz="2600" dirty="0">
                <a:solidFill>
                  <a:srgbClr val="FF0000"/>
                </a:solidFill>
                <a:latin typeface="微軟正黑 Microsoft JhengHei"/>
                <a:ea typeface="微軟正黑體" panose="020B0604030504040204" pitchFamily="34" charset="-120"/>
              </a:rPr>
              <a:t>實踐力行</a:t>
            </a:r>
            <a:r>
              <a:rPr lang="zh-TW" altLang="en-US" sz="2600" dirty="0">
                <a:latin typeface="微軟正黑 Microsoft JhengHei"/>
                <a:ea typeface="微軟正黑體" panose="020B0604030504040204" pitchFamily="34" charset="-120"/>
              </a:rPr>
              <a:t>而彰顯學習者的</a:t>
            </a:r>
            <a:r>
              <a:rPr lang="zh-TW" altLang="en-US" sz="2600" dirty="0">
                <a:solidFill>
                  <a:srgbClr val="FF0000"/>
                </a:solidFill>
                <a:latin typeface="微軟正黑 Microsoft JhengHei"/>
                <a:ea typeface="微軟正黑體" panose="020B0604030504040204" pitchFamily="34" charset="-120"/>
              </a:rPr>
              <a:t>全人發展</a:t>
            </a:r>
            <a:r>
              <a:rPr lang="zh-TW" altLang="en-US" sz="2600" dirty="0" smtClean="0">
                <a:latin typeface="微軟正黑 Microsoft JhengHei"/>
                <a:ea typeface="微軟正黑體" panose="020B0604030504040204" pitchFamily="34" charset="-120"/>
              </a:rPr>
              <a:t>。</a:t>
            </a:r>
            <a:endParaRPr lang="en-US" altLang="zh-TW" sz="2600" dirty="0">
              <a:latin typeface="微軟正黑 Microsoft JhengHei"/>
              <a:ea typeface="微軟正黑體" panose="020B0604030504040204" pitchFamily="34" charset="-120"/>
            </a:endParaRPr>
          </a:p>
          <a:p>
            <a:pPr marL="514350" indent="-514350">
              <a:spcBef>
                <a:spcPts val="600"/>
              </a:spcBef>
              <a:buFont typeface="+mj-lt"/>
              <a:buAutoNum type="arabicPeriod"/>
            </a:pPr>
            <a:r>
              <a:rPr lang="zh-TW" altLang="en-US" sz="2600" dirty="0">
                <a:latin typeface="微軟正黑 Microsoft JhengHei"/>
                <a:ea typeface="微軟正黑體" panose="020B0604030504040204" pitchFamily="34" charset="-120"/>
              </a:rPr>
              <a:t>在總綱與領綱中的功能：</a:t>
            </a:r>
            <a:r>
              <a:rPr lang="zh-TW" altLang="en-US" sz="2600" dirty="0">
                <a:solidFill>
                  <a:srgbClr val="FF0000"/>
                </a:solidFill>
                <a:latin typeface="微軟正黑 Microsoft JhengHei"/>
                <a:ea typeface="微軟正黑體" panose="020B0604030504040204" pitchFamily="34" charset="-120"/>
              </a:rPr>
              <a:t>強化</a:t>
            </a:r>
            <a:r>
              <a:rPr lang="zh-TW" altLang="en-US" sz="2600" dirty="0">
                <a:latin typeface="微軟正黑 Microsoft JhengHei"/>
                <a:ea typeface="微軟正黑體" panose="020B0604030504040204" pitchFamily="34" charset="-120"/>
              </a:rPr>
              <a:t>各教育階段、課程總綱與領域</a:t>
            </a:r>
            <a:r>
              <a:rPr lang="en-US" altLang="zh-TW" sz="2600" dirty="0">
                <a:latin typeface="微軟正黑 Microsoft JhengHei"/>
                <a:ea typeface="微軟正黑體" panose="020B0604030504040204" pitchFamily="34" charset="-120"/>
              </a:rPr>
              <a:t>/</a:t>
            </a:r>
            <a:r>
              <a:rPr lang="zh-TW" altLang="en-US" sz="2600" dirty="0">
                <a:latin typeface="微軟正黑 Microsoft JhengHei"/>
                <a:ea typeface="微軟正黑體" panose="020B0604030504040204" pitchFamily="34" charset="-120"/>
              </a:rPr>
              <a:t>科目之間的</a:t>
            </a:r>
            <a:r>
              <a:rPr lang="zh-TW" altLang="en-US" sz="2600" dirty="0">
                <a:solidFill>
                  <a:srgbClr val="FF0000"/>
                </a:solidFill>
                <a:latin typeface="微軟正黑 Microsoft JhengHei"/>
                <a:ea typeface="微軟正黑體" panose="020B0604030504040204" pitchFamily="34" charset="-120"/>
              </a:rPr>
              <a:t>連貫</a:t>
            </a:r>
            <a:r>
              <a:rPr lang="zh-TW" altLang="en-US" sz="2600" dirty="0">
                <a:latin typeface="微軟正黑 Microsoft JhengHei"/>
                <a:ea typeface="微軟正黑體" panose="020B0604030504040204" pitchFamily="34" charset="-120"/>
              </a:rPr>
              <a:t>，以及各領域</a:t>
            </a:r>
            <a:r>
              <a:rPr lang="en-US" altLang="zh-TW" sz="2600" dirty="0">
                <a:latin typeface="微軟正黑 Microsoft JhengHei"/>
                <a:ea typeface="微軟正黑體" panose="020B0604030504040204" pitchFamily="34" charset="-120"/>
              </a:rPr>
              <a:t>/</a:t>
            </a:r>
            <a:r>
              <a:rPr lang="zh-TW" altLang="en-US" sz="2600" dirty="0">
                <a:latin typeface="微軟正黑 Microsoft JhengHei"/>
                <a:ea typeface="微軟正黑體" panose="020B0604030504040204" pitchFamily="34" charset="-120"/>
              </a:rPr>
              <a:t>科目彼此之間的</a:t>
            </a:r>
            <a:r>
              <a:rPr lang="zh-TW" altLang="en-US" sz="2600" dirty="0">
                <a:solidFill>
                  <a:srgbClr val="FF0000"/>
                </a:solidFill>
                <a:latin typeface="微軟正黑 Microsoft JhengHei"/>
                <a:ea typeface="微軟正黑體" panose="020B0604030504040204" pitchFamily="34" charset="-120"/>
              </a:rPr>
              <a:t>統整</a:t>
            </a:r>
            <a:r>
              <a:rPr lang="zh-TW" altLang="en-US" sz="2600" dirty="0">
                <a:latin typeface="微軟正黑 Microsoft JhengHei"/>
                <a:ea typeface="微軟正黑體" panose="020B0604030504040204" pitchFamily="34" charset="-120"/>
              </a:rPr>
              <a:t>。</a:t>
            </a:r>
            <a:endParaRPr lang="en-US" altLang="zh-TW" sz="2600" dirty="0">
              <a:latin typeface="微軟正黑 Microsoft JhengHei"/>
              <a:ea typeface="微軟正黑體" panose="020B0604030504040204" pitchFamily="34" charset="-120"/>
            </a:endParaRPr>
          </a:p>
        </p:txBody>
      </p:sp>
      <p:sp>
        <p:nvSpPr>
          <p:cNvPr id="6" name="矩形 5">
            <a:extLst>
              <a:ext uri="{FF2B5EF4-FFF2-40B4-BE49-F238E27FC236}">
                <a16:creationId xmlns:a16="http://schemas.microsoft.com/office/drawing/2014/main" xmlns="" id="{91E1D12D-25D1-4E6D-802E-62D20EC09E6C}"/>
              </a:ext>
            </a:extLst>
          </p:cNvPr>
          <p:cNvSpPr/>
          <p:nvPr/>
        </p:nvSpPr>
        <p:spPr>
          <a:xfrm>
            <a:off x="1703402" y="6074346"/>
            <a:ext cx="646331"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知識</a:t>
            </a:r>
            <a:endParaRPr lang="en-US" altLang="zh-TW" b="1" dirty="0">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xmlns="" id="{B5AB8FBC-6116-4A3F-8266-EF0508B3E75F}"/>
              </a:ext>
            </a:extLst>
          </p:cNvPr>
          <p:cNvSpPr/>
          <p:nvPr/>
        </p:nvSpPr>
        <p:spPr>
          <a:xfrm>
            <a:off x="4248832" y="6074346"/>
            <a:ext cx="646331"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能力</a:t>
            </a:r>
            <a:endParaRPr lang="en-US" altLang="zh-TW" b="1" dirty="0">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xmlns="" id="{0B71F8F1-9ABF-411F-AFD1-F2342B337527}"/>
              </a:ext>
            </a:extLst>
          </p:cNvPr>
          <p:cNvSpPr/>
          <p:nvPr/>
        </p:nvSpPr>
        <p:spPr>
          <a:xfrm>
            <a:off x="6815225" y="6048123"/>
            <a:ext cx="646331"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態度</a:t>
            </a:r>
          </a:p>
        </p:txBody>
      </p:sp>
    </p:spTree>
    <p:extLst>
      <p:ext uri="{BB962C8B-B14F-4D97-AF65-F5344CB8AC3E}">
        <p14:creationId xmlns:p14="http://schemas.microsoft.com/office/powerpoint/2010/main" val="3629729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xmlns="" id="{50F5D7CB-76D6-4CB3-980D-66051DFC3748}"/>
              </a:ext>
            </a:extLst>
          </p:cNvPr>
          <p:cNvGrpSpPr/>
          <p:nvPr/>
        </p:nvGrpSpPr>
        <p:grpSpPr>
          <a:xfrm>
            <a:off x="2066796" y="1247775"/>
            <a:ext cx="6886704" cy="5423139"/>
            <a:chOff x="4734300" y="2209246"/>
            <a:chExt cx="2726972" cy="3341872"/>
          </a:xfrm>
        </p:grpSpPr>
        <p:sp>
          <p:nvSpPr>
            <p:cNvPr id="10" name="자유형 57">
              <a:extLst>
                <a:ext uri="{FF2B5EF4-FFF2-40B4-BE49-F238E27FC236}">
                  <a16:creationId xmlns:a16="http://schemas.microsoft.com/office/drawing/2014/main" xmlns="" id="{41B2BBC9-8B17-44C4-9874-96D9DFDF3421}"/>
                </a:ext>
              </a:extLst>
            </p:cNvPr>
            <p:cNvSpPr/>
            <p:nvPr/>
          </p:nvSpPr>
          <p:spPr>
            <a:xfrm>
              <a:off x="4794467" y="2647799"/>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1" name="자유형 60">
              <a:extLst>
                <a:ext uri="{FF2B5EF4-FFF2-40B4-BE49-F238E27FC236}">
                  <a16:creationId xmlns:a16="http://schemas.microsoft.com/office/drawing/2014/main" xmlns="" id="{6999076C-FEF7-43BE-B2F1-9C81E0EDB074}"/>
                </a:ext>
              </a:extLst>
            </p:cNvPr>
            <p:cNvSpPr/>
            <p:nvPr/>
          </p:nvSpPr>
          <p:spPr>
            <a:xfrm>
              <a:off x="4734300" y="2209246"/>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12" name="자유형 50">
            <a:extLst>
              <a:ext uri="{FF2B5EF4-FFF2-40B4-BE49-F238E27FC236}">
                <a16:creationId xmlns:a16="http://schemas.microsoft.com/office/drawing/2014/main" xmlns="" id="{3B66CDFA-9086-4B33-AC29-52418D557A1E}"/>
              </a:ext>
            </a:extLst>
          </p:cNvPr>
          <p:cNvSpPr/>
          <p:nvPr/>
        </p:nvSpPr>
        <p:spPr>
          <a:xfrm rot="16200000">
            <a:off x="5346370" y="1162826"/>
            <a:ext cx="413001" cy="276336"/>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F2CC"/>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a16="http://schemas.microsoft.com/office/drawing/2014/main" xmlns=""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教學資源</a:t>
            </a:r>
          </a:p>
        </p:txBody>
      </p:sp>
      <p:sp>
        <p:nvSpPr>
          <p:cNvPr id="5" name="矩形 4">
            <a:extLst>
              <a:ext uri="{FF2B5EF4-FFF2-40B4-BE49-F238E27FC236}">
                <a16:creationId xmlns:a16="http://schemas.microsoft.com/office/drawing/2014/main" xmlns="" id="{97A8F07C-22B0-45CC-8386-BDE955724DD5}"/>
              </a:ext>
            </a:extLst>
          </p:cNvPr>
          <p:cNvSpPr/>
          <p:nvPr/>
        </p:nvSpPr>
        <p:spPr>
          <a:xfrm>
            <a:off x="2356742" y="1620047"/>
            <a:ext cx="6115920" cy="455509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514350" lvl="0" indent="-514350">
              <a:spcBef>
                <a:spcPts val="600"/>
              </a:spcBef>
              <a:buFont typeface="+mj-lt"/>
              <a:buAutoNum type="arabicPeriod" startAt="4"/>
            </a:pPr>
            <a:r>
              <a:rPr lang="zh-TW" altLang="zh-TW" sz="2800" dirty="0"/>
              <a:t>教師可安排類化的情境與對象。促進學生與人互動，或參與校內外活動或與社區人士交流，藉由成功的互動經驗，增進動機</a:t>
            </a:r>
            <a:r>
              <a:rPr lang="zh-TW" altLang="en-US" sz="2800" dirty="0"/>
              <a:t>。</a:t>
            </a:r>
            <a:endParaRPr lang="zh-TW" altLang="zh-TW" sz="2800" dirty="0"/>
          </a:p>
          <a:p>
            <a:pPr marL="514350" lvl="0" indent="-514350">
              <a:spcBef>
                <a:spcPts val="600"/>
              </a:spcBef>
              <a:buFont typeface="+mj-lt"/>
              <a:buAutoNum type="arabicPeriod" startAt="4"/>
            </a:pPr>
            <a:r>
              <a:rPr lang="zh-TW" altLang="en-US" sz="2800" dirty="0"/>
              <a:t>教育主管機關與學校</a:t>
            </a:r>
            <a:r>
              <a:rPr lang="zh-TW" altLang="zh-TW" sz="2800" dirty="0" smtClean="0"/>
              <a:t>應</a:t>
            </a:r>
            <a:r>
              <a:rPr lang="zh-TW" altLang="zh-TW" sz="2800" dirty="0"/>
              <a:t>依需求提供所需人力資源，如教師助理員、特教學生助理人員、手語翻譯員等</a:t>
            </a:r>
            <a:r>
              <a:rPr lang="zh-TW" altLang="en-US" sz="2800" dirty="0"/>
              <a:t>。</a:t>
            </a:r>
            <a:endParaRPr lang="zh-TW" altLang="zh-TW" sz="2800" dirty="0"/>
          </a:p>
          <a:p>
            <a:pPr marL="514350" lvl="0" indent="-514350">
              <a:spcBef>
                <a:spcPts val="600"/>
              </a:spcBef>
              <a:buFont typeface="+mj-lt"/>
              <a:buAutoNum type="arabicPeriod" startAt="4"/>
            </a:pPr>
            <a:r>
              <a:rPr lang="zh-TW" altLang="zh-TW" sz="2800" dirty="0"/>
              <a:t>可透過相關協作平台或社群，上傳與分享教材與教具，累積並豐富教學資源</a:t>
            </a:r>
            <a:r>
              <a:rPr lang="zh-TW" altLang="en-US" sz="2800" dirty="0"/>
              <a:t>。</a:t>
            </a:r>
          </a:p>
        </p:txBody>
      </p:sp>
      <p:pic>
        <p:nvPicPr>
          <p:cNvPr id="7" name="圖片 6">
            <a:extLst>
              <a:ext uri="{FF2B5EF4-FFF2-40B4-BE49-F238E27FC236}">
                <a16:creationId xmlns:a16="http://schemas.microsoft.com/office/drawing/2014/main" xmlns="" id="{55C55AC6-189C-4164-90E7-521E04E62F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489" y="2978887"/>
            <a:ext cx="1440000" cy="1440000"/>
          </a:xfrm>
          <a:prstGeom prst="rect">
            <a:avLst/>
          </a:prstGeom>
        </p:spPr>
      </p:pic>
    </p:spTree>
    <p:extLst>
      <p:ext uri="{BB962C8B-B14F-4D97-AF65-F5344CB8AC3E}">
        <p14:creationId xmlns:p14="http://schemas.microsoft.com/office/powerpoint/2010/main" val="38186933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xmlns="" id="{44869564-5A3B-46F4-BDD3-41E893ACE006}"/>
              </a:ext>
            </a:extLst>
          </p:cNvPr>
          <p:cNvGrpSpPr/>
          <p:nvPr/>
        </p:nvGrpSpPr>
        <p:grpSpPr>
          <a:xfrm>
            <a:off x="1733300" y="1104552"/>
            <a:ext cx="7220200" cy="5509190"/>
            <a:chOff x="8199911" y="2247562"/>
            <a:chExt cx="2580961" cy="3327429"/>
          </a:xfrm>
        </p:grpSpPr>
        <p:sp>
          <p:nvSpPr>
            <p:cNvPr id="8" name="자유형 58">
              <a:extLst>
                <a:ext uri="{FF2B5EF4-FFF2-40B4-BE49-F238E27FC236}">
                  <a16:creationId xmlns:a16="http://schemas.microsoft.com/office/drawing/2014/main" xmlns="" id="{A83339A5-CF3F-4473-9F9F-9CB430AF896B}"/>
                </a:ext>
              </a:extLst>
            </p:cNvPr>
            <p:cNvSpPr/>
            <p:nvPr/>
          </p:nvSpPr>
          <p:spPr>
            <a:xfrm>
              <a:off x="8266272" y="2654584"/>
              <a:ext cx="2514600" cy="292040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73251"/>
                <a:gd name="connsiteX1" fmla="*/ 1765300 w 2514600"/>
                <a:gd name="connsiteY1" fmla="*/ 12700 h 2773251"/>
                <a:gd name="connsiteX2" fmla="*/ 2501900 w 2514600"/>
                <a:gd name="connsiteY2" fmla="*/ 0 h 2773251"/>
                <a:gd name="connsiteX3" fmla="*/ 2514600 w 2514600"/>
                <a:gd name="connsiteY3" fmla="*/ 876300 h 2773251"/>
                <a:gd name="connsiteX4" fmla="*/ 2482850 w 2514600"/>
                <a:gd name="connsiteY4" fmla="*/ 2773251 h 2773251"/>
                <a:gd name="connsiteX5" fmla="*/ 2082800 w 2514600"/>
                <a:gd name="connsiteY5" fmla="*/ 2768600 h 2773251"/>
                <a:gd name="connsiteX6" fmla="*/ 88900 w 2514600"/>
                <a:gd name="connsiteY6" fmla="*/ 2768600 h 2773251"/>
                <a:gd name="connsiteX7" fmla="*/ 88900 w 2514600"/>
                <a:gd name="connsiteY7" fmla="*/ 2298700 h 2773251"/>
                <a:gd name="connsiteX8" fmla="*/ 76200 w 2514600"/>
                <a:gd name="connsiteY8" fmla="*/ 1447800 h 2773251"/>
                <a:gd name="connsiteX9" fmla="*/ 88900 w 2514600"/>
                <a:gd name="connsiteY9" fmla="*/ 520700 h 2773251"/>
                <a:gd name="connsiteX10" fmla="*/ 19050 w 2514600"/>
                <a:gd name="connsiteY10" fmla="*/ 44450 h 2773251"/>
                <a:gd name="connsiteX11" fmla="*/ 0 w 2514600"/>
                <a:gd name="connsiteY11" fmla="*/ 0 h 277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73251">
                  <a:moveTo>
                    <a:pt x="0" y="0"/>
                  </a:moveTo>
                  <a:lnTo>
                    <a:pt x="1765300" y="12700"/>
                  </a:lnTo>
                  <a:lnTo>
                    <a:pt x="2501900" y="0"/>
                  </a:lnTo>
                  <a:lnTo>
                    <a:pt x="2514600" y="876300"/>
                  </a:lnTo>
                  <a:lnTo>
                    <a:pt x="2482850" y="2773251"/>
                  </a:lnTo>
                  <a:lnTo>
                    <a:pt x="2082800" y="2768600"/>
                  </a:lnTo>
                  <a:lnTo>
                    <a:pt x="88900" y="2768600"/>
                  </a:lnTo>
                  <a:lnTo>
                    <a:pt x="88900" y="2298700"/>
                  </a:lnTo>
                  <a:lnTo>
                    <a:pt x="76200" y="1447800"/>
                  </a:lnTo>
                  <a:lnTo>
                    <a:pt x="88900" y="520700"/>
                  </a:lnTo>
                  <a:lnTo>
                    <a:pt x="19050" y="44450"/>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grpSp>
          <p:nvGrpSpPr>
            <p:cNvPr id="10" name="그룹 69">
              <a:extLst>
                <a:ext uri="{FF2B5EF4-FFF2-40B4-BE49-F238E27FC236}">
                  <a16:creationId xmlns:a16="http://schemas.microsoft.com/office/drawing/2014/main" xmlns="" id="{6D71DA6E-2120-4B0C-815E-1AB44114E0D5}"/>
                </a:ext>
              </a:extLst>
            </p:cNvPr>
            <p:cNvGrpSpPr/>
            <p:nvPr/>
          </p:nvGrpSpPr>
          <p:grpSpPr>
            <a:xfrm>
              <a:off x="8199911" y="2247562"/>
              <a:ext cx="2514600" cy="3251538"/>
              <a:chOff x="8320283" y="3625631"/>
              <a:chExt cx="2514600" cy="3087697"/>
            </a:xfrm>
          </p:grpSpPr>
          <p:sp>
            <p:nvSpPr>
              <p:cNvPr id="11" name="자유형 77">
                <a:extLst>
                  <a:ext uri="{FF2B5EF4-FFF2-40B4-BE49-F238E27FC236}">
                    <a16:creationId xmlns:a16="http://schemas.microsoft.com/office/drawing/2014/main" xmlns="" id="{F688BA74-26D8-4EED-9DA5-9F621AB3D7A3}"/>
                  </a:ext>
                </a:extLst>
              </p:cNvPr>
              <p:cNvSpPr/>
              <p:nvPr/>
            </p:nvSpPr>
            <p:spPr>
              <a:xfrm>
                <a:off x="8320283" y="3625631"/>
                <a:ext cx="2514600" cy="308769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68600">
                    <a:moveTo>
                      <a:pt x="0" y="0"/>
                    </a:moveTo>
                    <a:lnTo>
                      <a:pt x="1765300" y="12700"/>
                    </a:lnTo>
                    <a:lnTo>
                      <a:pt x="2501900" y="0"/>
                    </a:lnTo>
                    <a:lnTo>
                      <a:pt x="2514600" y="876300"/>
                    </a:lnTo>
                    <a:lnTo>
                      <a:pt x="2451100" y="2501900"/>
                    </a:lnTo>
                    <a:lnTo>
                      <a:pt x="2082800" y="2768600"/>
                    </a:lnTo>
                    <a:lnTo>
                      <a:pt x="88900" y="2768600"/>
                    </a:lnTo>
                    <a:lnTo>
                      <a:pt x="88900" y="2298700"/>
                    </a:lnTo>
                    <a:lnTo>
                      <a:pt x="76200" y="1447800"/>
                    </a:lnTo>
                    <a:lnTo>
                      <a:pt x="88900" y="520700"/>
                    </a:lnTo>
                    <a:lnTo>
                      <a:pt x="19050" y="44450"/>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자유형 78">
                <a:extLst>
                  <a:ext uri="{FF2B5EF4-FFF2-40B4-BE49-F238E27FC236}">
                    <a16:creationId xmlns:a16="http://schemas.microsoft.com/office/drawing/2014/main" xmlns="" id="{4A1AD0B4-96AF-43C5-A46C-F26D10B9E806}"/>
                  </a:ext>
                </a:extLst>
              </p:cNvPr>
              <p:cNvSpPr/>
              <p:nvPr/>
            </p:nvSpPr>
            <p:spPr>
              <a:xfrm>
                <a:off x="10379044" y="6385916"/>
                <a:ext cx="387350" cy="308910"/>
              </a:xfrm>
              <a:custGeom>
                <a:avLst/>
                <a:gdLst>
                  <a:gd name="connsiteX0" fmla="*/ 0 w 374650"/>
                  <a:gd name="connsiteY0" fmla="*/ 374650 h 374650"/>
                  <a:gd name="connsiteX1" fmla="*/ 374650 w 374650"/>
                  <a:gd name="connsiteY1" fmla="*/ 133350 h 374650"/>
                  <a:gd name="connsiteX2" fmla="*/ 0 w 374650"/>
                  <a:gd name="connsiteY2" fmla="*/ 0 h 374650"/>
                  <a:gd name="connsiteX3" fmla="*/ 0 w 374650"/>
                  <a:gd name="connsiteY3" fmla="*/ 374650 h 374650"/>
                  <a:gd name="connsiteX0" fmla="*/ 0 w 374650"/>
                  <a:gd name="connsiteY0" fmla="*/ 387350 h 387350"/>
                  <a:gd name="connsiteX1" fmla="*/ 374650 w 374650"/>
                  <a:gd name="connsiteY1" fmla="*/ 133350 h 387350"/>
                  <a:gd name="connsiteX2" fmla="*/ 0 w 374650"/>
                  <a:gd name="connsiteY2" fmla="*/ 0 h 387350"/>
                  <a:gd name="connsiteX3" fmla="*/ 0 w 374650"/>
                  <a:gd name="connsiteY3" fmla="*/ 387350 h 387350"/>
                  <a:gd name="connsiteX0" fmla="*/ 50800 w 425450"/>
                  <a:gd name="connsiteY0" fmla="*/ 260350 h 260350"/>
                  <a:gd name="connsiteX1" fmla="*/ 425450 w 425450"/>
                  <a:gd name="connsiteY1" fmla="*/ 6350 h 260350"/>
                  <a:gd name="connsiteX2" fmla="*/ 0 w 425450"/>
                  <a:gd name="connsiteY2" fmla="*/ 0 h 260350"/>
                  <a:gd name="connsiteX3" fmla="*/ 50800 w 425450"/>
                  <a:gd name="connsiteY3" fmla="*/ 260350 h 260350"/>
                  <a:gd name="connsiteX0" fmla="*/ 12700 w 387350"/>
                  <a:gd name="connsiteY0" fmla="*/ 266700 h 266700"/>
                  <a:gd name="connsiteX1" fmla="*/ 387350 w 387350"/>
                  <a:gd name="connsiteY1" fmla="*/ 12700 h 266700"/>
                  <a:gd name="connsiteX2" fmla="*/ 0 w 387350"/>
                  <a:gd name="connsiteY2" fmla="*/ 0 h 266700"/>
                  <a:gd name="connsiteX3" fmla="*/ 12700 w 387350"/>
                  <a:gd name="connsiteY3" fmla="*/ 266700 h 266700"/>
                  <a:gd name="connsiteX0" fmla="*/ 19050 w 387350"/>
                  <a:gd name="connsiteY0" fmla="*/ 308910 h 308910"/>
                  <a:gd name="connsiteX1" fmla="*/ 387350 w 387350"/>
                  <a:gd name="connsiteY1" fmla="*/ 12700 h 308910"/>
                  <a:gd name="connsiteX2" fmla="*/ 0 w 387350"/>
                  <a:gd name="connsiteY2" fmla="*/ 0 h 308910"/>
                  <a:gd name="connsiteX3" fmla="*/ 19050 w 387350"/>
                  <a:gd name="connsiteY3" fmla="*/ 308910 h 308910"/>
                </a:gdLst>
                <a:ahLst/>
                <a:cxnLst>
                  <a:cxn ang="0">
                    <a:pos x="connsiteX0" y="connsiteY0"/>
                  </a:cxn>
                  <a:cxn ang="0">
                    <a:pos x="connsiteX1" y="connsiteY1"/>
                  </a:cxn>
                  <a:cxn ang="0">
                    <a:pos x="connsiteX2" y="connsiteY2"/>
                  </a:cxn>
                  <a:cxn ang="0">
                    <a:pos x="connsiteX3" y="connsiteY3"/>
                  </a:cxn>
                </a:cxnLst>
                <a:rect l="l" t="t" r="r" b="b"/>
                <a:pathLst>
                  <a:path w="387350" h="308910">
                    <a:moveTo>
                      <a:pt x="19050" y="308910"/>
                    </a:moveTo>
                    <a:lnTo>
                      <a:pt x="387350" y="12700"/>
                    </a:lnTo>
                    <a:lnTo>
                      <a:pt x="0" y="0"/>
                    </a:lnTo>
                    <a:lnTo>
                      <a:pt x="19050" y="308910"/>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13" name="자유형 50">
            <a:extLst>
              <a:ext uri="{FF2B5EF4-FFF2-40B4-BE49-F238E27FC236}">
                <a16:creationId xmlns:a16="http://schemas.microsoft.com/office/drawing/2014/main" xmlns="" id="{8CADBF09-63A7-4378-BDA3-7C6543BA9AA6}"/>
              </a:ext>
            </a:extLst>
          </p:cNvPr>
          <p:cNvSpPr/>
          <p:nvPr/>
        </p:nvSpPr>
        <p:spPr>
          <a:xfrm rot="16200000">
            <a:off x="5139015" y="1047755"/>
            <a:ext cx="376160" cy="270286"/>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70AD47">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a16="http://schemas.microsoft.com/office/drawing/2014/main" xmlns=""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學習評量</a:t>
            </a:r>
          </a:p>
        </p:txBody>
      </p:sp>
      <p:sp>
        <p:nvSpPr>
          <p:cNvPr id="5" name="矩形 4">
            <a:extLst>
              <a:ext uri="{FF2B5EF4-FFF2-40B4-BE49-F238E27FC236}">
                <a16:creationId xmlns:a16="http://schemas.microsoft.com/office/drawing/2014/main" xmlns="" id="{97A8F07C-22B0-45CC-8386-BDE955724DD5}"/>
              </a:ext>
            </a:extLst>
          </p:cNvPr>
          <p:cNvSpPr/>
          <p:nvPr/>
        </p:nvSpPr>
        <p:spPr>
          <a:xfrm>
            <a:off x="2132896" y="1592972"/>
            <a:ext cx="6388398" cy="4324261"/>
          </a:xfrm>
          <a:prstGeom prst="rect">
            <a:avLst/>
          </a:prstGeom>
        </p:spPr>
        <p:txBody>
          <a:bodyPr wrap="square">
            <a:spAutoFit/>
          </a:bodyPr>
          <a:lstStyle/>
          <a:p>
            <a:pPr marL="514350" indent="-514350">
              <a:spcBef>
                <a:spcPts val="600"/>
              </a:spcBef>
              <a:buFont typeface="+mj-lt"/>
              <a:buAutoNum type="arabicPeriod"/>
            </a:pPr>
            <a:r>
              <a:rPr lang="zh-TW" altLang="zh-TW" sz="2600" dirty="0">
                <a:latin typeface="+mn-ea"/>
              </a:rPr>
              <a:t>以學生個別化教育目標為依據，適性、彈性、動態，採取多樣化方法與課程本位的多元評量，在不同情境進行評量。</a:t>
            </a:r>
          </a:p>
          <a:p>
            <a:pPr marL="514350" lvl="0" indent="-514350">
              <a:spcBef>
                <a:spcPts val="600"/>
              </a:spcBef>
              <a:buFont typeface="+mj-lt"/>
              <a:buAutoNum type="arabicPeriod"/>
            </a:pPr>
            <a:r>
              <a:rPr lang="zh-TW" altLang="zh-TW" sz="2600" dirty="0">
                <a:latin typeface="+mn-ea"/>
              </a:rPr>
              <a:t>視課程與學生需求結合相關專業人員，共同進行評量。</a:t>
            </a:r>
            <a:endParaRPr lang="en-US" altLang="zh-TW" sz="2600" dirty="0">
              <a:latin typeface="+mn-ea"/>
            </a:endParaRPr>
          </a:p>
          <a:p>
            <a:pPr marL="514350" lvl="0" indent="-514350">
              <a:spcBef>
                <a:spcPts val="600"/>
              </a:spcBef>
              <a:buFont typeface="+mj-lt"/>
              <a:buAutoNum type="arabicPeriod"/>
            </a:pPr>
            <a:r>
              <a:rPr lang="zh-TW" altLang="zh-TW" sz="2600" dirty="0">
                <a:latin typeface="+mn-ea"/>
              </a:rPr>
              <a:t>學習評量宜兼顧量化與質性描述、形成性與總結性評量。</a:t>
            </a:r>
            <a:endParaRPr lang="en-US" altLang="zh-TW" sz="2600" dirty="0">
              <a:latin typeface="+mn-ea"/>
            </a:endParaRPr>
          </a:p>
          <a:p>
            <a:pPr marL="514350" lvl="0" indent="-514350">
              <a:spcBef>
                <a:spcPts val="600"/>
              </a:spcBef>
              <a:buFont typeface="+mj-lt"/>
              <a:buAutoNum type="arabicPeriod"/>
            </a:pPr>
            <a:r>
              <a:rPr lang="zh-TW" altLang="zh-TW" sz="2600" dirty="0">
                <a:latin typeface="+mn-ea"/>
              </a:rPr>
              <a:t>結果與分析應做為課程發展、教材編選</a:t>
            </a:r>
            <a:r>
              <a:rPr lang="en-US" altLang="zh-TW" sz="2600" dirty="0">
                <a:latin typeface="+mn-ea"/>
              </a:rPr>
              <a:t/>
            </a:r>
            <a:br>
              <a:rPr lang="en-US" altLang="zh-TW" sz="2600" dirty="0">
                <a:latin typeface="+mn-ea"/>
              </a:rPr>
            </a:br>
            <a:r>
              <a:rPr lang="zh-TW" altLang="zh-TW" sz="2600" dirty="0">
                <a:latin typeface="+mn-ea"/>
              </a:rPr>
              <a:t>、教學實施及教學資源的主要參考，並做為後續教學與輔導之參考依據。</a:t>
            </a:r>
          </a:p>
        </p:txBody>
      </p:sp>
      <p:pic>
        <p:nvPicPr>
          <p:cNvPr id="9" name="圖片 8">
            <a:extLst>
              <a:ext uri="{FF2B5EF4-FFF2-40B4-BE49-F238E27FC236}">
                <a16:creationId xmlns:a16="http://schemas.microsoft.com/office/drawing/2014/main" xmlns="" id="{7259ABA7-0413-4FDB-B82C-B1213D73C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00" y="2965827"/>
            <a:ext cx="1440000" cy="1440000"/>
          </a:xfrm>
          <a:prstGeom prst="rect">
            <a:avLst/>
          </a:prstGeom>
        </p:spPr>
      </p:pic>
    </p:spTree>
    <p:extLst>
      <p:ext uri="{BB962C8B-B14F-4D97-AF65-F5344CB8AC3E}">
        <p14:creationId xmlns:p14="http://schemas.microsoft.com/office/powerpoint/2010/main" val="40518625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52</a:t>
            </a:fld>
            <a:endParaRPr lang="zh-TW" altLang="en-US" sz="1200" dirty="0">
              <a:solidFill>
                <a:srgbClr val="898989"/>
              </a:solidFill>
            </a:endParaRPr>
          </a:p>
        </p:txBody>
      </p:sp>
      <p:sp>
        <p:nvSpPr>
          <p:cNvPr id="13" name="矩形 12">
            <a:extLst>
              <a:ext uri="{FF2B5EF4-FFF2-40B4-BE49-F238E27FC236}">
                <a16:creationId xmlns:a16="http://schemas.microsoft.com/office/drawing/2014/main" xmlns="" id="{B1F485CF-400B-4D45-8787-01A2F80B50AA}"/>
              </a:ext>
            </a:extLst>
          </p:cNvPr>
          <p:cNvSpPr/>
          <p:nvPr/>
        </p:nvSpPr>
        <p:spPr>
          <a:xfrm>
            <a:off x="190500" y="187086"/>
            <a:ext cx="8763000" cy="79485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smtClean="0">
                <a:solidFill>
                  <a:schemeClr val="tx1">
                    <a:lumMod val="85000"/>
                    <a:lumOff val="15000"/>
                  </a:schemeClr>
                </a:solidFill>
                <a:latin typeface="+mn-ea"/>
              </a:rPr>
              <a:t>議題融</a:t>
            </a:r>
            <a:r>
              <a:rPr lang="zh-TW" altLang="en-US" sz="4000" b="1" dirty="0">
                <a:solidFill>
                  <a:schemeClr val="tx1">
                    <a:lumMod val="85000"/>
                    <a:lumOff val="15000"/>
                  </a:schemeClr>
                </a:solidFill>
                <a:latin typeface="+mn-ea"/>
              </a:rPr>
              <a:t>入</a:t>
            </a:r>
          </a:p>
        </p:txBody>
      </p:sp>
      <p:grpSp>
        <p:nvGrpSpPr>
          <p:cNvPr id="22" name="群組 21">
            <a:extLst>
              <a:ext uri="{FF2B5EF4-FFF2-40B4-BE49-F238E27FC236}">
                <a16:creationId xmlns:a16="http://schemas.microsoft.com/office/drawing/2014/main" xmlns="" id="{32F3DABF-19BD-4F5D-BCE3-AB10B9DD5AB9}"/>
              </a:ext>
            </a:extLst>
          </p:cNvPr>
          <p:cNvGrpSpPr/>
          <p:nvPr/>
        </p:nvGrpSpPr>
        <p:grpSpPr>
          <a:xfrm>
            <a:off x="399894" y="1045991"/>
            <a:ext cx="8553606" cy="5675485"/>
            <a:chOff x="2091447" y="1359330"/>
            <a:chExt cx="2616614" cy="3345607"/>
          </a:xfrm>
        </p:grpSpPr>
        <p:sp>
          <p:nvSpPr>
            <p:cNvPr id="23" name="자유형 47">
              <a:extLst>
                <a:ext uri="{FF2B5EF4-FFF2-40B4-BE49-F238E27FC236}">
                  <a16:creationId xmlns:a16="http://schemas.microsoft.com/office/drawing/2014/main" xmlns="" id="{0FC62060-AB85-4750-B524-146A1F3FD7E6}"/>
                </a:ext>
              </a:extLst>
            </p:cNvPr>
            <p:cNvSpPr/>
            <p:nvPr/>
          </p:nvSpPr>
          <p:spPr>
            <a:xfrm>
              <a:off x="2127335" y="1533872"/>
              <a:ext cx="2580726" cy="3171065"/>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24" name="자유형 49">
              <a:extLst>
                <a:ext uri="{FF2B5EF4-FFF2-40B4-BE49-F238E27FC236}">
                  <a16:creationId xmlns:a16="http://schemas.microsoft.com/office/drawing/2014/main" xmlns="" id="{55C3F944-CE90-4510-9F03-A9A3EDD3461F}"/>
                </a:ext>
              </a:extLst>
            </p:cNvPr>
            <p:cNvSpPr/>
            <p:nvPr/>
          </p:nvSpPr>
          <p:spPr>
            <a:xfrm>
              <a:off x="2091447" y="1359330"/>
              <a:ext cx="2580726" cy="3289853"/>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pSp>
      <p:sp>
        <p:nvSpPr>
          <p:cNvPr id="2" name="矩形 1"/>
          <p:cNvSpPr/>
          <p:nvPr/>
        </p:nvSpPr>
        <p:spPr>
          <a:xfrm>
            <a:off x="1297531" y="1340858"/>
            <a:ext cx="3601232" cy="5524589"/>
          </a:xfrm>
          <a:prstGeom prst="rect">
            <a:avLst/>
          </a:prstGeom>
        </p:spPr>
        <p:txBody>
          <a:bodyPr wrap="square">
            <a:spAutoFit/>
          </a:bodyPr>
          <a:lstStyle/>
          <a:p>
            <a:pPr marL="514350" indent="-514350">
              <a:spcBef>
                <a:spcPts val="600"/>
              </a:spcBef>
              <a:buFont typeface="+mj-lt"/>
              <a:buAutoNum type="arabicPeriod"/>
            </a:pPr>
            <a:r>
              <a:rPr lang="zh-TW" altLang="en-US" sz="2800" dirty="0"/>
              <a:t>性別</a:t>
            </a:r>
            <a:r>
              <a:rPr lang="zh-TW" altLang="en-US" sz="2800" dirty="0" smtClean="0"/>
              <a:t>平等教育</a:t>
            </a:r>
            <a:endParaRPr lang="en-US" altLang="zh-TW" sz="2800" dirty="0"/>
          </a:p>
          <a:p>
            <a:pPr marL="514350" indent="-514350">
              <a:spcBef>
                <a:spcPts val="600"/>
              </a:spcBef>
              <a:buFont typeface="+mj-lt"/>
              <a:buAutoNum type="arabicPeriod"/>
            </a:pPr>
            <a:r>
              <a:rPr lang="zh-TW" altLang="en-US" sz="2800" dirty="0" smtClean="0"/>
              <a:t>人權教育</a:t>
            </a:r>
            <a:endParaRPr lang="en-US" altLang="zh-TW" sz="2800" dirty="0"/>
          </a:p>
          <a:p>
            <a:pPr marL="514350" indent="-514350">
              <a:spcBef>
                <a:spcPts val="600"/>
              </a:spcBef>
              <a:buFont typeface="+mj-lt"/>
              <a:buAutoNum type="arabicPeriod"/>
            </a:pPr>
            <a:r>
              <a:rPr lang="zh-TW" altLang="en-US" sz="2800" dirty="0" smtClean="0"/>
              <a:t>環境教育</a:t>
            </a:r>
            <a:endParaRPr lang="en-US" altLang="zh-TW" sz="2800" dirty="0"/>
          </a:p>
          <a:p>
            <a:pPr marL="514350" indent="-514350">
              <a:spcBef>
                <a:spcPts val="600"/>
              </a:spcBef>
              <a:buFont typeface="+mj-lt"/>
              <a:buAutoNum type="arabicPeriod"/>
            </a:pPr>
            <a:r>
              <a:rPr lang="zh-TW" altLang="en-US" sz="2800" dirty="0" smtClean="0"/>
              <a:t>海洋教育</a:t>
            </a:r>
            <a:endParaRPr lang="en-US" altLang="zh-TW" sz="2800" dirty="0"/>
          </a:p>
          <a:p>
            <a:pPr marL="514350" indent="-514350">
              <a:spcBef>
                <a:spcPts val="600"/>
              </a:spcBef>
              <a:buFont typeface="+mj-lt"/>
              <a:buAutoNum type="arabicPeriod"/>
            </a:pPr>
            <a:r>
              <a:rPr lang="zh-TW" altLang="en-US" sz="2800" dirty="0" smtClean="0"/>
              <a:t>品德教育</a:t>
            </a:r>
            <a:endParaRPr lang="en-US" altLang="zh-TW" sz="2800" dirty="0"/>
          </a:p>
          <a:p>
            <a:pPr marL="514350" indent="-514350">
              <a:spcBef>
                <a:spcPts val="600"/>
              </a:spcBef>
              <a:buFont typeface="+mj-lt"/>
              <a:buAutoNum type="arabicPeriod"/>
            </a:pPr>
            <a:r>
              <a:rPr lang="zh-TW" altLang="en-US" sz="2800" dirty="0" smtClean="0"/>
              <a:t>生命教育</a:t>
            </a:r>
            <a:endParaRPr lang="en-US" altLang="zh-TW" sz="2800" dirty="0" smtClean="0"/>
          </a:p>
          <a:p>
            <a:pPr marL="514350" indent="-514350">
              <a:spcBef>
                <a:spcPts val="600"/>
              </a:spcBef>
              <a:buFont typeface="+mj-lt"/>
              <a:buAutoNum type="arabicPeriod"/>
            </a:pPr>
            <a:r>
              <a:rPr lang="zh-TW" altLang="en-US" sz="2800" dirty="0" smtClean="0"/>
              <a:t>法治教育</a:t>
            </a:r>
            <a:endParaRPr lang="en-US" altLang="zh-TW" sz="2800" dirty="0" smtClean="0"/>
          </a:p>
          <a:p>
            <a:pPr marL="514350" indent="-514350">
              <a:spcBef>
                <a:spcPts val="600"/>
              </a:spcBef>
              <a:buFont typeface="+mj-lt"/>
              <a:buAutoNum type="arabicPeriod"/>
            </a:pPr>
            <a:r>
              <a:rPr lang="zh-TW" altLang="en-US" sz="2800" dirty="0" smtClean="0"/>
              <a:t>科技教育</a:t>
            </a:r>
            <a:endParaRPr lang="en-US" altLang="zh-TW" sz="2800" dirty="0"/>
          </a:p>
          <a:p>
            <a:pPr marL="514350" indent="-514350">
              <a:spcBef>
                <a:spcPts val="600"/>
              </a:spcBef>
              <a:buFont typeface="+mj-lt"/>
              <a:buAutoNum type="arabicPeriod"/>
            </a:pPr>
            <a:r>
              <a:rPr lang="zh-TW" altLang="en-US" sz="2800" dirty="0" smtClean="0"/>
              <a:t>資訊教育</a:t>
            </a:r>
            <a:endParaRPr lang="en-US" altLang="zh-TW" sz="2800" dirty="0"/>
          </a:p>
          <a:p>
            <a:pPr marL="514350" indent="-514350">
              <a:spcBef>
                <a:spcPts val="600"/>
              </a:spcBef>
              <a:buFont typeface="+mj-lt"/>
              <a:buAutoNum type="arabicPeriod"/>
            </a:pPr>
            <a:r>
              <a:rPr lang="zh-TW" altLang="en-US" sz="2800" dirty="0" smtClean="0"/>
              <a:t>能源教育</a:t>
            </a:r>
            <a:endParaRPr lang="en-US" altLang="zh-TW" sz="2800" dirty="0"/>
          </a:p>
          <a:p>
            <a:endParaRPr lang="en-US" altLang="zh-TW" sz="2800" dirty="0"/>
          </a:p>
        </p:txBody>
      </p:sp>
      <p:sp>
        <p:nvSpPr>
          <p:cNvPr id="3" name="矩形 2"/>
          <p:cNvSpPr/>
          <p:nvPr/>
        </p:nvSpPr>
        <p:spPr>
          <a:xfrm>
            <a:off x="4572000" y="1340858"/>
            <a:ext cx="4572000" cy="4585871"/>
          </a:xfrm>
          <a:prstGeom prst="rect">
            <a:avLst/>
          </a:prstGeom>
        </p:spPr>
        <p:txBody>
          <a:bodyPr>
            <a:spAutoFit/>
          </a:bodyPr>
          <a:lstStyle/>
          <a:p>
            <a:pPr indent="-514350">
              <a:spcBef>
                <a:spcPts val="600"/>
              </a:spcBef>
              <a:buFont typeface="+mj-lt"/>
              <a:buAutoNum type="arabicPeriod" startAt="11"/>
            </a:pPr>
            <a:r>
              <a:rPr lang="zh-TW" altLang="en-US" sz="2800" dirty="0" smtClean="0"/>
              <a:t>安全教育</a:t>
            </a:r>
            <a:endParaRPr lang="en-US" altLang="zh-TW" sz="2800" dirty="0" smtClean="0"/>
          </a:p>
          <a:p>
            <a:pPr indent="-514350">
              <a:spcBef>
                <a:spcPts val="600"/>
              </a:spcBef>
              <a:buFont typeface="+mj-lt"/>
              <a:buAutoNum type="arabicPeriod" startAt="11"/>
            </a:pPr>
            <a:r>
              <a:rPr lang="zh-TW" altLang="en-US" sz="2800" dirty="0" smtClean="0"/>
              <a:t>防災教育</a:t>
            </a:r>
            <a:endParaRPr lang="en-US" altLang="zh-TW" sz="2800" dirty="0"/>
          </a:p>
          <a:p>
            <a:pPr indent="-514350">
              <a:spcBef>
                <a:spcPts val="600"/>
              </a:spcBef>
              <a:buFont typeface="+mj-lt"/>
              <a:buAutoNum type="arabicPeriod" startAt="11"/>
            </a:pPr>
            <a:r>
              <a:rPr lang="zh-TW" altLang="en-US" sz="2800" dirty="0"/>
              <a:t>家庭教育</a:t>
            </a:r>
          </a:p>
          <a:p>
            <a:pPr indent="-514350">
              <a:spcBef>
                <a:spcPts val="600"/>
              </a:spcBef>
              <a:buFont typeface="+mj-lt"/>
              <a:buAutoNum type="arabicPeriod" startAt="11"/>
            </a:pPr>
            <a:r>
              <a:rPr lang="zh-TW" altLang="en-US" sz="2800" dirty="0" smtClean="0"/>
              <a:t>生涯規劃教育</a:t>
            </a:r>
            <a:endParaRPr lang="en-US" altLang="zh-TW" sz="2800" dirty="0" smtClean="0"/>
          </a:p>
          <a:p>
            <a:pPr indent="-514350">
              <a:spcBef>
                <a:spcPts val="600"/>
              </a:spcBef>
              <a:buFont typeface="+mj-lt"/>
              <a:buAutoNum type="arabicPeriod" startAt="11"/>
            </a:pPr>
            <a:r>
              <a:rPr lang="zh-TW" altLang="en-US" sz="2800" dirty="0" smtClean="0"/>
              <a:t>多元文化教育</a:t>
            </a:r>
            <a:endParaRPr lang="en-US" altLang="zh-TW" sz="2800" dirty="0" smtClean="0"/>
          </a:p>
          <a:p>
            <a:pPr indent="-514350">
              <a:spcBef>
                <a:spcPts val="600"/>
              </a:spcBef>
              <a:buFont typeface="+mj-lt"/>
              <a:buAutoNum type="arabicPeriod" startAt="11"/>
            </a:pPr>
            <a:r>
              <a:rPr lang="zh-TW" altLang="en-US" sz="2800" dirty="0" smtClean="0"/>
              <a:t>閱讀素養教育</a:t>
            </a:r>
            <a:endParaRPr lang="en-US" altLang="zh-TW" sz="2800" dirty="0" smtClean="0"/>
          </a:p>
          <a:p>
            <a:pPr indent="-514350">
              <a:spcBef>
                <a:spcPts val="600"/>
              </a:spcBef>
              <a:buFont typeface="+mj-lt"/>
              <a:buAutoNum type="arabicPeriod" startAt="11"/>
            </a:pPr>
            <a:r>
              <a:rPr lang="zh-TW" altLang="en-US" sz="2800" dirty="0" smtClean="0"/>
              <a:t>戶外教育</a:t>
            </a:r>
            <a:endParaRPr lang="en-US" altLang="zh-TW" sz="2800" dirty="0" smtClean="0"/>
          </a:p>
          <a:p>
            <a:pPr indent="-514350">
              <a:spcBef>
                <a:spcPts val="600"/>
              </a:spcBef>
              <a:buFont typeface="+mj-lt"/>
              <a:buAutoNum type="arabicPeriod" startAt="11"/>
            </a:pPr>
            <a:r>
              <a:rPr lang="zh-TW" altLang="en-US" sz="2800" dirty="0" smtClean="0"/>
              <a:t>國際教育</a:t>
            </a:r>
            <a:endParaRPr lang="en-US" altLang="zh-TW" sz="2800" dirty="0" smtClean="0"/>
          </a:p>
          <a:p>
            <a:pPr indent="-514350">
              <a:spcBef>
                <a:spcPts val="600"/>
              </a:spcBef>
              <a:buFont typeface="+mj-lt"/>
              <a:buAutoNum type="arabicPeriod" startAt="11"/>
            </a:pPr>
            <a:r>
              <a:rPr lang="zh-TW" altLang="en-US" sz="2800" dirty="0" smtClean="0"/>
              <a:t>原住民</a:t>
            </a:r>
            <a:r>
              <a:rPr lang="zh-TW" altLang="en-US" sz="2800" dirty="0"/>
              <a:t>族教育</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536755" y="5390268"/>
            <a:ext cx="904539" cy="934058"/>
          </a:xfrm>
          <a:prstGeom prst="rect">
            <a:avLst/>
          </a:prstGeom>
        </p:spPr>
      </p:pic>
    </p:spTree>
    <p:extLst>
      <p:ext uri="{BB962C8B-B14F-4D97-AF65-F5344CB8AC3E}">
        <p14:creationId xmlns:p14="http://schemas.microsoft.com/office/powerpoint/2010/main" val="24865932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圖片 36" descr="一張含有 螢幕擷取畫面 的圖片&#10;&#10;自動產生的描述">
            <a:extLst>
              <a:ext uri="{FF2B5EF4-FFF2-40B4-BE49-F238E27FC236}">
                <a16:creationId xmlns:a16="http://schemas.microsoft.com/office/drawing/2014/main" xmlns="" id="{82A568CF-890B-467D-97E8-72414BC18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025" y="4945346"/>
            <a:ext cx="3307400" cy="1490400"/>
          </a:xfrm>
          <a:prstGeom prst="rect">
            <a:avLst/>
          </a:prstGeom>
          <a:ln>
            <a:noFill/>
          </a:ln>
          <a:effectLst>
            <a:outerShdw blurRad="292100" dist="139700" dir="2700000" algn="tl" rotWithShape="0">
              <a:srgbClr val="333333">
                <a:alpha val="65000"/>
              </a:srgbClr>
            </a:outerShdw>
          </a:effectLst>
        </p:spPr>
      </p:pic>
      <p:pic>
        <p:nvPicPr>
          <p:cNvPr id="5" name="圖片 4" descr="一張含有 天空, 草 的圖片&#10;&#10;自動產生的描述">
            <a:extLst>
              <a:ext uri="{FF2B5EF4-FFF2-40B4-BE49-F238E27FC236}">
                <a16:creationId xmlns:a16="http://schemas.microsoft.com/office/drawing/2014/main" xmlns="" id="{275CCBD1-74A7-4BBD-A66B-48724D160F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463" y="4945346"/>
            <a:ext cx="2659172" cy="1489520"/>
          </a:xfrm>
          <a:prstGeom prst="rect">
            <a:avLst/>
          </a:prstGeom>
          <a:ln>
            <a:noFill/>
          </a:ln>
          <a:effectLst>
            <a:outerShdw blurRad="292100" dist="139700" dir="2700000" algn="tl" rotWithShape="0">
              <a:srgbClr val="333333">
                <a:alpha val="65000"/>
              </a:srgbClr>
            </a:outerShdw>
          </a:effectLst>
        </p:spPr>
      </p:pic>
      <p:sp>
        <p:nvSpPr>
          <p:cNvPr id="7681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53</a:t>
            </a:fld>
            <a:endParaRPr lang="zh-TW" altLang="en-US" sz="1200" dirty="0">
              <a:solidFill>
                <a:srgbClr val="898989"/>
              </a:solidFill>
            </a:endParaRPr>
          </a:p>
        </p:txBody>
      </p:sp>
      <p:sp>
        <p:nvSpPr>
          <p:cNvPr id="13" name="矩形 12">
            <a:extLst>
              <a:ext uri="{FF2B5EF4-FFF2-40B4-BE49-F238E27FC236}">
                <a16:creationId xmlns:a16="http://schemas.microsoft.com/office/drawing/2014/main" xmlns="" id="{B1F485CF-400B-4D45-8787-01A2F80B50AA}"/>
              </a:ext>
            </a:extLst>
          </p:cNvPr>
          <p:cNvSpPr/>
          <p:nvPr/>
        </p:nvSpPr>
        <p:spPr>
          <a:xfrm>
            <a:off x="190500" y="187086"/>
            <a:ext cx="8763000" cy="79485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相關</a:t>
            </a:r>
            <a:r>
              <a:rPr lang="zh-TW" altLang="en-US" sz="4000" b="1" dirty="0" smtClean="0">
                <a:solidFill>
                  <a:schemeClr val="tx1">
                    <a:lumMod val="85000"/>
                    <a:lumOff val="15000"/>
                  </a:schemeClr>
                </a:solidFill>
                <a:latin typeface="+mn-ea"/>
              </a:rPr>
              <a:t>資源</a:t>
            </a:r>
            <a:endParaRPr lang="zh-TW" altLang="en-US" sz="4000" b="1" dirty="0">
              <a:solidFill>
                <a:schemeClr val="tx1">
                  <a:lumMod val="85000"/>
                  <a:lumOff val="15000"/>
                </a:schemeClr>
              </a:solidFill>
              <a:latin typeface="+mn-ea"/>
            </a:endParaRPr>
          </a:p>
        </p:txBody>
      </p:sp>
      <p:grpSp>
        <p:nvGrpSpPr>
          <p:cNvPr id="30" name="그룹 34">
            <a:extLst>
              <a:ext uri="{FF2B5EF4-FFF2-40B4-BE49-F238E27FC236}">
                <a16:creationId xmlns:a16="http://schemas.microsoft.com/office/drawing/2014/main" xmlns="" id="{D0F04E43-F0CB-4B8A-91C1-3FB2DC1F89DD}"/>
              </a:ext>
            </a:extLst>
          </p:cNvPr>
          <p:cNvGrpSpPr/>
          <p:nvPr/>
        </p:nvGrpSpPr>
        <p:grpSpPr>
          <a:xfrm flipH="1">
            <a:off x="4919780" y="2078331"/>
            <a:ext cx="2914089" cy="3228301"/>
            <a:chOff x="2004755" y="3559726"/>
            <a:chExt cx="8165638" cy="2895600"/>
          </a:xfrm>
        </p:grpSpPr>
        <p:sp>
          <p:nvSpPr>
            <p:cNvPr id="31" name="자유형 36">
              <a:extLst>
                <a:ext uri="{FF2B5EF4-FFF2-40B4-BE49-F238E27FC236}">
                  <a16:creationId xmlns:a16="http://schemas.microsoft.com/office/drawing/2014/main" xmlns="" id="{E03233A7-5EF2-429A-88A6-E737FF1051EA}"/>
                </a:ext>
              </a:extLst>
            </p:cNvPr>
            <p:cNvSpPr/>
            <p:nvPr/>
          </p:nvSpPr>
          <p:spPr>
            <a:xfrm>
              <a:off x="2004755" y="3621045"/>
              <a:ext cx="8134349" cy="2770781"/>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1130096 w 8134350"/>
                <a:gd name="connsiteY0" fmla="*/ 0 h 2770780"/>
                <a:gd name="connsiteX1" fmla="*/ 8115300 w 8134350"/>
                <a:gd name="connsiteY1" fmla="*/ 46630 h 2770780"/>
                <a:gd name="connsiteX2" fmla="*/ 8134350 w 8134350"/>
                <a:gd name="connsiteY2" fmla="*/ 2142130 h 2770780"/>
                <a:gd name="connsiteX3" fmla="*/ 4457700 w 8134350"/>
                <a:gd name="connsiteY3" fmla="*/ 2142130 h 2770780"/>
                <a:gd name="connsiteX4" fmla="*/ 5143500 w 8134350"/>
                <a:gd name="connsiteY4" fmla="*/ 2770780 h 2770780"/>
                <a:gd name="connsiteX5" fmla="*/ 2990850 w 8134350"/>
                <a:gd name="connsiteY5" fmla="*/ 2161180 h 2770780"/>
                <a:gd name="connsiteX6" fmla="*/ 76200 w 8134350"/>
                <a:gd name="connsiteY6" fmla="*/ 2123080 h 2770780"/>
                <a:gd name="connsiteX7" fmla="*/ 0 w 8134350"/>
                <a:gd name="connsiteY7" fmla="*/ 256180 h 277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4350" h="2770780">
                  <a:moveTo>
                    <a:pt x="1130096" y="0"/>
                  </a:moveTo>
                  <a:lnTo>
                    <a:pt x="8115300" y="46630"/>
                  </a:lnTo>
                  <a:lnTo>
                    <a:pt x="8134350" y="2142130"/>
                  </a:lnTo>
                  <a:lnTo>
                    <a:pt x="4457700" y="2142130"/>
                  </a:lnTo>
                  <a:lnTo>
                    <a:pt x="5143500" y="2770780"/>
                  </a:lnTo>
                  <a:lnTo>
                    <a:pt x="2990850" y="2161180"/>
                  </a:lnTo>
                  <a:lnTo>
                    <a:pt x="76200" y="2123080"/>
                  </a:lnTo>
                  <a:lnTo>
                    <a:pt x="0" y="25618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자유형 37">
              <a:extLst>
                <a:ext uri="{FF2B5EF4-FFF2-40B4-BE49-F238E27FC236}">
                  <a16:creationId xmlns:a16="http://schemas.microsoft.com/office/drawing/2014/main" xmlns="" id="{16940A5F-4224-4665-B260-4F16C0FE9EEA}"/>
                </a:ext>
              </a:extLst>
            </p:cNvPr>
            <p:cNvSpPr/>
            <p:nvPr/>
          </p:nvSpPr>
          <p:spPr>
            <a:xfrm>
              <a:off x="2030154" y="3642276"/>
              <a:ext cx="805815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64050 w 8153400"/>
                <a:gd name="connsiteY3" fmla="*/ 21780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34350"/>
                <a:gd name="connsiteY0" fmla="*/ 0 h 2743200"/>
                <a:gd name="connsiteX1" fmla="*/ 8134350 w 8134350"/>
                <a:gd name="connsiteY1" fmla="*/ 19050 h 2743200"/>
                <a:gd name="connsiteX2" fmla="*/ 8077200 w 8134350"/>
                <a:gd name="connsiteY2" fmla="*/ 2012950 h 2743200"/>
                <a:gd name="connsiteX3" fmla="*/ 4464050 w 8134350"/>
                <a:gd name="connsiteY3" fmla="*/ 2178050 h 2743200"/>
                <a:gd name="connsiteX4" fmla="*/ 5162550 w 8134350"/>
                <a:gd name="connsiteY4" fmla="*/ 2743200 h 2743200"/>
                <a:gd name="connsiteX5" fmla="*/ 2984500 w 8134350"/>
                <a:gd name="connsiteY5" fmla="*/ 2057400 h 2743200"/>
                <a:gd name="connsiteX6" fmla="*/ 95250 w 8134350"/>
                <a:gd name="connsiteY6" fmla="*/ 1981200 h 2743200"/>
                <a:gd name="connsiteX7" fmla="*/ 19050 w 8134350"/>
                <a:gd name="connsiteY7" fmla="*/ 228600 h 2743200"/>
                <a:gd name="connsiteX0" fmla="*/ 0 w 8077200"/>
                <a:gd name="connsiteY0" fmla="*/ 69850 h 2813050"/>
                <a:gd name="connsiteX1" fmla="*/ 8070850 w 8077200"/>
                <a:gd name="connsiteY1" fmla="*/ 0 h 2813050"/>
                <a:gd name="connsiteX2" fmla="*/ 8077200 w 8077200"/>
                <a:gd name="connsiteY2" fmla="*/ 2082800 h 2813050"/>
                <a:gd name="connsiteX3" fmla="*/ 4464050 w 8077200"/>
                <a:gd name="connsiteY3" fmla="*/ 2247900 h 2813050"/>
                <a:gd name="connsiteX4" fmla="*/ 5162550 w 8077200"/>
                <a:gd name="connsiteY4" fmla="*/ 2813050 h 2813050"/>
                <a:gd name="connsiteX5" fmla="*/ 2984500 w 8077200"/>
                <a:gd name="connsiteY5" fmla="*/ 2127250 h 2813050"/>
                <a:gd name="connsiteX6" fmla="*/ 95250 w 8077200"/>
                <a:gd name="connsiteY6" fmla="*/ 2051050 h 2813050"/>
                <a:gd name="connsiteX7" fmla="*/ 19050 w 8077200"/>
                <a:gd name="connsiteY7" fmla="*/ 298450 h 2813050"/>
                <a:gd name="connsiteX0" fmla="*/ 1102517 w 8058150"/>
                <a:gd name="connsiteY0" fmla="*/ 42272 h 2813050"/>
                <a:gd name="connsiteX1" fmla="*/ 8051800 w 8058150"/>
                <a:gd name="connsiteY1" fmla="*/ 0 h 2813050"/>
                <a:gd name="connsiteX2" fmla="*/ 8058150 w 8058150"/>
                <a:gd name="connsiteY2" fmla="*/ 2082800 h 2813050"/>
                <a:gd name="connsiteX3" fmla="*/ 4445000 w 8058150"/>
                <a:gd name="connsiteY3" fmla="*/ 2247900 h 2813050"/>
                <a:gd name="connsiteX4" fmla="*/ 5143500 w 8058150"/>
                <a:gd name="connsiteY4" fmla="*/ 2813050 h 2813050"/>
                <a:gd name="connsiteX5" fmla="*/ 2965450 w 8058150"/>
                <a:gd name="connsiteY5" fmla="*/ 2127250 h 2813050"/>
                <a:gd name="connsiteX6" fmla="*/ 76200 w 8058150"/>
                <a:gd name="connsiteY6" fmla="*/ 2051050 h 2813050"/>
                <a:gd name="connsiteX7" fmla="*/ 0 w 8058150"/>
                <a:gd name="connsiteY7" fmla="*/ 2984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8150" h="2813050">
                  <a:moveTo>
                    <a:pt x="1102517" y="42272"/>
                  </a:moveTo>
                  <a:lnTo>
                    <a:pt x="8051800" y="0"/>
                  </a:lnTo>
                  <a:cubicBezTo>
                    <a:pt x="8053917" y="694267"/>
                    <a:pt x="8056033" y="1388533"/>
                    <a:pt x="8058150" y="2082800"/>
                  </a:cubicBezTo>
                  <a:lnTo>
                    <a:pt x="4445000" y="2247900"/>
                  </a:lnTo>
                  <a:lnTo>
                    <a:pt x="5143500" y="2813050"/>
                  </a:lnTo>
                  <a:lnTo>
                    <a:pt x="2965450" y="2127250"/>
                  </a:lnTo>
                  <a:lnTo>
                    <a:pt x="76200" y="2051050"/>
                  </a:lnTo>
                  <a:lnTo>
                    <a:pt x="0" y="29845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자유형 38">
              <a:extLst>
                <a:ext uri="{FF2B5EF4-FFF2-40B4-BE49-F238E27FC236}">
                  <a16:creationId xmlns:a16="http://schemas.microsoft.com/office/drawing/2014/main" xmlns="" id="{07FC2E3E-3854-436C-95AC-78169DCCCE5E}"/>
                </a:ext>
              </a:extLst>
            </p:cNvPr>
            <p:cNvSpPr/>
            <p:nvPr/>
          </p:nvSpPr>
          <p:spPr>
            <a:xfrm>
              <a:off x="2016993" y="3559726"/>
              <a:ext cx="815340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33350 w 8153400"/>
                <a:gd name="connsiteY7" fmla="*/ 203200 h 2743200"/>
                <a:gd name="connsiteX0" fmla="*/ 0 w 8064500"/>
                <a:gd name="connsiteY0" fmla="*/ 6350 h 2724150"/>
                <a:gd name="connsiteX1" fmla="*/ 8045450 w 8064500"/>
                <a:gd name="connsiteY1" fmla="*/ 0 h 2724150"/>
                <a:gd name="connsiteX2" fmla="*/ 8064500 w 8064500"/>
                <a:gd name="connsiteY2" fmla="*/ 2095500 h 2724150"/>
                <a:gd name="connsiteX3" fmla="*/ 4387850 w 8064500"/>
                <a:gd name="connsiteY3" fmla="*/ 2095500 h 2724150"/>
                <a:gd name="connsiteX4" fmla="*/ 5073650 w 8064500"/>
                <a:gd name="connsiteY4" fmla="*/ 2724150 h 2724150"/>
                <a:gd name="connsiteX5" fmla="*/ 2921000 w 8064500"/>
                <a:gd name="connsiteY5" fmla="*/ 2114550 h 2724150"/>
                <a:gd name="connsiteX6" fmla="*/ 6350 w 8064500"/>
                <a:gd name="connsiteY6" fmla="*/ 2076450 h 2724150"/>
                <a:gd name="connsiteX7" fmla="*/ 44450 w 8064500"/>
                <a:gd name="connsiteY7" fmla="*/ 184150 h 2724150"/>
                <a:gd name="connsiteX0" fmla="*/ 0 w 8159750"/>
                <a:gd name="connsiteY0" fmla="*/ 209550 h 2927350"/>
                <a:gd name="connsiteX1" fmla="*/ 8159750 w 8159750"/>
                <a:gd name="connsiteY1" fmla="*/ 0 h 2927350"/>
                <a:gd name="connsiteX2" fmla="*/ 8064500 w 8159750"/>
                <a:gd name="connsiteY2" fmla="*/ 2298700 h 2927350"/>
                <a:gd name="connsiteX3" fmla="*/ 4387850 w 8159750"/>
                <a:gd name="connsiteY3" fmla="*/ 2298700 h 2927350"/>
                <a:gd name="connsiteX4" fmla="*/ 5073650 w 8159750"/>
                <a:gd name="connsiteY4" fmla="*/ 2927350 h 2927350"/>
                <a:gd name="connsiteX5" fmla="*/ 2921000 w 8159750"/>
                <a:gd name="connsiteY5" fmla="*/ 2317750 h 2927350"/>
                <a:gd name="connsiteX6" fmla="*/ 6350 w 8159750"/>
                <a:gd name="connsiteY6" fmla="*/ 2279650 h 2927350"/>
                <a:gd name="connsiteX7" fmla="*/ 44450 w 8159750"/>
                <a:gd name="connsiteY7" fmla="*/ 387350 h 2927350"/>
                <a:gd name="connsiteX0" fmla="*/ 0 w 8159750"/>
                <a:gd name="connsiteY0" fmla="*/ 209550 h 2813050"/>
                <a:gd name="connsiteX1" fmla="*/ 8159750 w 8159750"/>
                <a:gd name="connsiteY1" fmla="*/ 0 h 2813050"/>
                <a:gd name="connsiteX2" fmla="*/ 8064500 w 8159750"/>
                <a:gd name="connsiteY2" fmla="*/ 2298700 h 2813050"/>
                <a:gd name="connsiteX3" fmla="*/ 4387850 w 8159750"/>
                <a:gd name="connsiteY3" fmla="*/ 2298700 h 2813050"/>
                <a:gd name="connsiteX4" fmla="*/ 5187950 w 8159750"/>
                <a:gd name="connsiteY4" fmla="*/ 2813050 h 2813050"/>
                <a:gd name="connsiteX5" fmla="*/ 2921000 w 8159750"/>
                <a:gd name="connsiteY5" fmla="*/ 2317750 h 2813050"/>
                <a:gd name="connsiteX6" fmla="*/ 6350 w 8159750"/>
                <a:gd name="connsiteY6" fmla="*/ 2279650 h 2813050"/>
                <a:gd name="connsiteX7" fmla="*/ 44450 w 8159750"/>
                <a:gd name="connsiteY7" fmla="*/ 387350 h 2813050"/>
                <a:gd name="connsiteX0" fmla="*/ 1050865 w 8153399"/>
                <a:gd name="connsiteY0" fmla="*/ 209550 h 2813050"/>
                <a:gd name="connsiteX1" fmla="*/ 8153399 w 8153399"/>
                <a:gd name="connsiteY1" fmla="*/ 0 h 2813050"/>
                <a:gd name="connsiteX2" fmla="*/ 8058149 w 8153399"/>
                <a:gd name="connsiteY2" fmla="*/ 2298700 h 2813050"/>
                <a:gd name="connsiteX3" fmla="*/ 4381499 w 8153399"/>
                <a:gd name="connsiteY3" fmla="*/ 2298700 h 2813050"/>
                <a:gd name="connsiteX4" fmla="*/ 5181599 w 8153399"/>
                <a:gd name="connsiteY4" fmla="*/ 2813050 h 2813050"/>
                <a:gd name="connsiteX5" fmla="*/ 2914649 w 8153399"/>
                <a:gd name="connsiteY5" fmla="*/ 2317750 h 2813050"/>
                <a:gd name="connsiteX6" fmla="*/ -1 w 8153399"/>
                <a:gd name="connsiteY6" fmla="*/ 2279650 h 2813050"/>
                <a:gd name="connsiteX7" fmla="*/ 38099 w 8153399"/>
                <a:gd name="connsiteY7" fmla="*/ 3873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3399" h="2813050">
                  <a:moveTo>
                    <a:pt x="1050865" y="209550"/>
                  </a:moveTo>
                  <a:lnTo>
                    <a:pt x="8153399" y="0"/>
                  </a:lnTo>
                  <a:lnTo>
                    <a:pt x="8058149" y="2298700"/>
                  </a:lnTo>
                  <a:lnTo>
                    <a:pt x="4381499" y="2298700"/>
                  </a:lnTo>
                  <a:lnTo>
                    <a:pt x="5181599" y="2813050"/>
                  </a:lnTo>
                  <a:lnTo>
                    <a:pt x="2914649" y="2317750"/>
                  </a:lnTo>
                  <a:lnTo>
                    <a:pt x="-1" y="2279650"/>
                  </a:lnTo>
                  <a:lnTo>
                    <a:pt x="38099" y="38735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 name="그룹 34">
            <a:extLst>
              <a:ext uri="{FF2B5EF4-FFF2-40B4-BE49-F238E27FC236}">
                <a16:creationId xmlns:a16="http://schemas.microsoft.com/office/drawing/2014/main" xmlns="" id="{B309E1FA-E3FB-45E6-82FA-9E3EDB03FCE3}"/>
              </a:ext>
            </a:extLst>
          </p:cNvPr>
          <p:cNvGrpSpPr/>
          <p:nvPr/>
        </p:nvGrpSpPr>
        <p:grpSpPr>
          <a:xfrm>
            <a:off x="1212821" y="2078331"/>
            <a:ext cx="2914089" cy="3228301"/>
            <a:chOff x="2004755" y="3559726"/>
            <a:chExt cx="8165638" cy="2895600"/>
          </a:xfrm>
        </p:grpSpPr>
        <p:sp>
          <p:nvSpPr>
            <p:cNvPr id="15" name="자유형 36">
              <a:extLst>
                <a:ext uri="{FF2B5EF4-FFF2-40B4-BE49-F238E27FC236}">
                  <a16:creationId xmlns:a16="http://schemas.microsoft.com/office/drawing/2014/main" xmlns="" id="{09266312-D8D8-46A8-B9EF-C3275C427E39}"/>
                </a:ext>
              </a:extLst>
            </p:cNvPr>
            <p:cNvSpPr/>
            <p:nvPr/>
          </p:nvSpPr>
          <p:spPr>
            <a:xfrm>
              <a:off x="2004755" y="3621045"/>
              <a:ext cx="8134349" cy="2770781"/>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1130096 w 8134350"/>
                <a:gd name="connsiteY0" fmla="*/ 0 h 2770780"/>
                <a:gd name="connsiteX1" fmla="*/ 8115300 w 8134350"/>
                <a:gd name="connsiteY1" fmla="*/ 46630 h 2770780"/>
                <a:gd name="connsiteX2" fmla="*/ 8134350 w 8134350"/>
                <a:gd name="connsiteY2" fmla="*/ 2142130 h 2770780"/>
                <a:gd name="connsiteX3" fmla="*/ 4457700 w 8134350"/>
                <a:gd name="connsiteY3" fmla="*/ 2142130 h 2770780"/>
                <a:gd name="connsiteX4" fmla="*/ 5143500 w 8134350"/>
                <a:gd name="connsiteY4" fmla="*/ 2770780 h 2770780"/>
                <a:gd name="connsiteX5" fmla="*/ 2990850 w 8134350"/>
                <a:gd name="connsiteY5" fmla="*/ 2161180 h 2770780"/>
                <a:gd name="connsiteX6" fmla="*/ 76200 w 8134350"/>
                <a:gd name="connsiteY6" fmla="*/ 2123080 h 2770780"/>
                <a:gd name="connsiteX7" fmla="*/ 0 w 8134350"/>
                <a:gd name="connsiteY7" fmla="*/ 256180 h 277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4350" h="2770780">
                  <a:moveTo>
                    <a:pt x="1130096" y="0"/>
                  </a:moveTo>
                  <a:lnTo>
                    <a:pt x="8115300" y="46630"/>
                  </a:lnTo>
                  <a:lnTo>
                    <a:pt x="8134350" y="2142130"/>
                  </a:lnTo>
                  <a:lnTo>
                    <a:pt x="4457700" y="2142130"/>
                  </a:lnTo>
                  <a:lnTo>
                    <a:pt x="5143500" y="2770780"/>
                  </a:lnTo>
                  <a:lnTo>
                    <a:pt x="2990850" y="2161180"/>
                  </a:lnTo>
                  <a:lnTo>
                    <a:pt x="76200" y="2123080"/>
                  </a:lnTo>
                  <a:lnTo>
                    <a:pt x="0" y="25618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자유형 37">
              <a:extLst>
                <a:ext uri="{FF2B5EF4-FFF2-40B4-BE49-F238E27FC236}">
                  <a16:creationId xmlns:a16="http://schemas.microsoft.com/office/drawing/2014/main" xmlns="" id="{654BA824-E1A8-4AFC-9396-B55BB2B38204}"/>
                </a:ext>
              </a:extLst>
            </p:cNvPr>
            <p:cNvSpPr/>
            <p:nvPr/>
          </p:nvSpPr>
          <p:spPr>
            <a:xfrm>
              <a:off x="2030154" y="3642276"/>
              <a:ext cx="805815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64050 w 8153400"/>
                <a:gd name="connsiteY3" fmla="*/ 21780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34350"/>
                <a:gd name="connsiteY0" fmla="*/ 0 h 2743200"/>
                <a:gd name="connsiteX1" fmla="*/ 8134350 w 8134350"/>
                <a:gd name="connsiteY1" fmla="*/ 19050 h 2743200"/>
                <a:gd name="connsiteX2" fmla="*/ 8077200 w 8134350"/>
                <a:gd name="connsiteY2" fmla="*/ 2012950 h 2743200"/>
                <a:gd name="connsiteX3" fmla="*/ 4464050 w 8134350"/>
                <a:gd name="connsiteY3" fmla="*/ 2178050 h 2743200"/>
                <a:gd name="connsiteX4" fmla="*/ 5162550 w 8134350"/>
                <a:gd name="connsiteY4" fmla="*/ 2743200 h 2743200"/>
                <a:gd name="connsiteX5" fmla="*/ 2984500 w 8134350"/>
                <a:gd name="connsiteY5" fmla="*/ 2057400 h 2743200"/>
                <a:gd name="connsiteX6" fmla="*/ 95250 w 8134350"/>
                <a:gd name="connsiteY6" fmla="*/ 1981200 h 2743200"/>
                <a:gd name="connsiteX7" fmla="*/ 19050 w 8134350"/>
                <a:gd name="connsiteY7" fmla="*/ 228600 h 2743200"/>
                <a:gd name="connsiteX0" fmla="*/ 0 w 8077200"/>
                <a:gd name="connsiteY0" fmla="*/ 69850 h 2813050"/>
                <a:gd name="connsiteX1" fmla="*/ 8070850 w 8077200"/>
                <a:gd name="connsiteY1" fmla="*/ 0 h 2813050"/>
                <a:gd name="connsiteX2" fmla="*/ 8077200 w 8077200"/>
                <a:gd name="connsiteY2" fmla="*/ 2082800 h 2813050"/>
                <a:gd name="connsiteX3" fmla="*/ 4464050 w 8077200"/>
                <a:gd name="connsiteY3" fmla="*/ 2247900 h 2813050"/>
                <a:gd name="connsiteX4" fmla="*/ 5162550 w 8077200"/>
                <a:gd name="connsiteY4" fmla="*/ 2813050 h 2813050"/>
                <a:gd name="connsiteX5" fmla="*/ 2984500 w 8077200"/>
                <a:gd name="connsiteY5" fmla="*/ 2127250 h 2813050"/>
                <a:gd name="connsiteX6" fmla="*/ 95250 w 8077200"/>
                <a:gd name="connsiteY6" fmla="*/ 2051050 h 2813050"/>
                <a:gd name="connsiteX7" fmla="*/ 19050 w 8077200"/>
                <a:gd name="connsiteY7" fmla="*/ 298450 h 2813050"/>
                <a:gd name="connsiteX0" fmla="*/ 1102517 w 8058150"/>
                <a:gd name="connsiteY0" fmla="*/ 42272 h 2813050"/>
                <a:gd name="connsiteX1" fmla="*/ 8051800 w 8058150"/>
                <a:gd name="connsiteY1" fmla="*/ 0 h 2813050"/>
                <a:gd name="connsiteX2" fmla="*/ 8058150 w 8058150"/>
                <a:gd name="connsiteY2" fmla="*/ 2082800 h 2813050"/>
                <a:gd name="connsiteX3" fmla="*/ 4445000 w 8058150"/>
                <a:gd name="connsiteY3" fmla="*/ 2247900 h 2813050"/>
                <a:gd name="connsiteX4" fmla="*/ 5143500 w 8058150"/>
                <a:gd name="connsiteY4" fmla="*/ 2813050 h 2813050"/>
                <a:gd name="connsiteX5" fmla="*/ 2965450 w 8058150"/>
                <a:gd name="connsiteY5" fmla="*/ 2127250 h 2813050"/>
                <a:gd name="connsiteX6" fmla="*/ 76200 w 8058150"/>
                <a:gd name="connsiteY6" fmla="*/ 2051050 h 2813050"/>
                <a:gd name="connsiteX7" fmla="*/ 0 w 8058150"/>
                <a:gd name="connsiteY7" fmla="*/ 2984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8150" h="2813050">
                  <a:moveTo>
                    <a:pt x="1102517" y="42272"/>
                  </a:moveTo>
                  <a:lnTo>
                    <a:pt x="8051800" y="0"/>
                  </a:lnTo>
                  <a:cubicBezTo>
                    <a:pt x="8053917" y="694267"/>
                    <a:pt x="8056033" y="1388533"/>
                    <a:pt x="8058150" y="2082800"/>
                  </a:cubicBezTo>
                  <a:lnTo>
                    <a:pt x="4445000" y="2247900"/>
                  </a:lnTo>
                  <a:lnTo>
                    <a:pt x="5143500" y="2813050"/>
                  </a:lnTo>
                  <a:lnTo>
                    <a:pt x="2965450" y="2127250"/>
                  </a:lnTo>
                  <a:lnTo>
                    <a:pt x="76200" y="2051050"/>
                  </a:lnTo>
                  <a:lnTo>
                    <a:pt x="0" y="29845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자유형 38">
              <a:extLst>
                <a:ext uri="{FF2B5EF4-FFF2-40B4-BE49-F238E27FC236}">
                  <a16:creationId xmlns:a16="http://schemas.microsoft.com/office/drawing/2014/main" xmlns="" id="{DCA84840-F468-4C5A-AEF9-7C3BC71C6ECF}"/>
                </a:ext>
              </a:extLst>
            </p:cNvPr>
            <p:cNvSpPr/>
            <p:nvPr/>
          </p:nvSpPr>
          <p:spPr>
            <a:xfrm>
              <a:off x="2016993" y="3559726"/>
              <a:ext cx="815340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33350 w 8153400"/>
                <a:gd name="connsiteY7" fmla="*/ 203200 h 2743200"/>
                <a:gd name="connsiteX0" fmla="*/ 0 w 8064500"/>
                <a:gd name="connsiteY0" fmla="*/ 6350 h 2724150"/>
                <a:gd name="connsiteX1" fmla="*/ 8045450 w 8064500"/>
                <a:gd name="connsiteY1" fmla="*/ 0 h 2724150"/>
                <a:gd name="connsiteX2" fmla="*/ 8064500 w 8064500"/>
                <a:gd name="connsiteY2" fmla="*/ 2095500 h 2724150"/>
                <a:gd name="connsiteX3" fmla="*/ 4387850 w 8064500"/>
                <a:gd name="connsiteY3" fmla="*/ 2095500 h 2724150"/>
                <a:gd name="connsiteX4" fmla="*/ 5073650 w 8064500"/>
                <a:gd name="connsiteY4" fmla="*/ 2724150 h 2724150"/>
                <a:gd name="connsiteX5" fmla="*/ 2921000 w 8064500"/>
                <a:gd name="connsiteY5" fmla="*/ 2114550 h 2724150"/>
                <a:gd name="connsiteX6" fmla="*/ 6350 w 8064500"/>
                <a:gd name="connsiteY6" fmla="*/ 2076450 h 2724150"/>
                <a:gd name="connsiteX7" fmla="*/ 44450 w 8064500"/>
                <a:gd name="connsiteY7" fmla="*/ 184150 h 2724150"/>
                <a:gd name="connsiteX0" fmla="*/ 0 w 8159750"/>
                <a:gd name="connsiteY0" fmla="*/ 209550 h 2927350"/>
                <a:gd name="connsiteX1" fmla="*/ 8159750 w 8159750"/>
                <a:gd name="connsiteY1" fmla="*/ 0 h 2927350"/>
                <a:gd name="connsiteX2" fmla="*/ 8064500 w 8159750"/>
                <a:gd name="connsiteY2" fmla="*/ 2298700 h 2927350"/>
                <a:gd name="connsiteX3" fmla="*/ 4387850 w 8159750"/>
                <a:gd name="connsiteY3" fmla="*/ 2298700 h 2927350"/>
                <a:gd name="connsiteX4" fmla="*/ 5073650 w 8159750"/>
                <a:gd name="connsiteY4" fmla="*/ 2927350 h 2927350"/>
                <a:gd name="connsiteX5" fmla="*/ 2921000 w 8159750"/>
                <a:gd name="connsiteY5" fmla="*/ 2317750 h 2927350"/>
                <a:gd name="connsiteX6" fmla="*/ 6350 w 8159750"/>
                <a:gd name="connsiteY6" fmla="*/ 2279650 h 2927350"/>
                <a:gd name="connsiteX7" fmla="*/ 44450 w 8159750"/>
                <a:gd name="connsiteY7" fmla="*/ 387350 h 2927350"/>
                <a:gd name="connsiteX0" fmla="*/ 0 w 8159750"/>
                <a:gd name="connsiteY0" fmla="*/ 209550 h 2813050"/>
                <a:gd name="connsiteX1" fmla="*/ 8159750 w 8159750"/>
                <a:gd name="connsiteY1" fmla="*/ 0 h 2813050"/>
                <a:gd name="connsiteX2" fmla="*/ 8064500 w 8159750"/>
                <a:gd name="connsiteY2" fmla="*/ 2298700 h 2813050"/>
                <a:gd name="connsiteX3" fmla="*/ 4387850 w 8159750"/>
                <a:gd name="connsiteY3" fmla="*/ 2298700 h 2813050"/>
                <a:gd name="connsiteX4" fmla="*/ 5187950 w 8159750"/>
                <a:gd name="connsiteY4" fmla="*/ 2813050 h 2813050"/>
                <a:gd name="connsiteX5" fmla="*/ 2921000 w 8159750"/>
                <a:gd name="connsiteY5" fmla="*/ 2317750 h 2813050"/>
                <a:gd name="connsiteX6" fmla="*/ 6350 w 8159750"/>
                <a:gd name="connsiteY6" fmla="*/ 2279650 h 2813050"/>
                <a:gd name="connsiteX7" fmla="*/ 44450 w 8159750"/>
                <a:gd name="connsiteY7" fmla="*/ 387350 h 2813050"/>
                <a:gd name="connsiteX0" fmla="*/ 1050865 w 8153399"/>
                <a:gd name="connsiteY0" fmla="*/ 209550 h 2813050"/>
                <a:gd name="connsiteX1" fmla="*/ 8153399 w 8153399"/>
                <a:gd name="connsiteY1" fmla="*/ 0 h 2813050"/>
                <a:gd name="connsiteX2" fmla="*/ 8058149 w 8153399"/>
                <a:gd name="connsiteY2" fmla="*/ 2298700 h 2813050"/>
                <a:gd name="connsiteX3" fmla="*/ 4381499 w 8153399"/>
                <a:gd name="connsiteY3" fmla="*/ 2298700 h 2813050"/>
                <a:gd name="connsiteX4" fmla="*/ 5181599 w 8153399"/>
                <a:gd name="connsiteY4" fmla="*/ 2813050 h 2813050"/>
                <a:gd name="connsiteX5" fmla="*/ 2914649 w 8153399"/>
                <a:gd name="connsiteY5" fmla="*/ 2317750 h 2813050"/>
                <a:gd name="connsiteX6" fmla="*/ -1 w 8153399"/>
                <a:gd name="connsiteY6" fmla="*/ 2279650 h 2813050"/>
                <a:gd name="connsiteX7" fmla="*/ 38099 w 8153399"/>
                <a:gd name="connsiteY7" fmla="*/ 3873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3399" h="2813050">
                  <a:moveTo>
                    <a:pt x="1050865" y="209550"/>
                  </a:moveTo>
                  <a:lnTo>
                    <a:pt x="8153399" y="0"/>
                  </a:lnTo>
                  <a:lnTo>
                    <a:pt x="8058149" y="2298700"/>
                  </a:lnTo>
                  <a:lnTo>
                    <a:pt x="4381499" y="2298700"/>
                  </a:lnTo>
                  <a:lnTo>
                    <a:pt x="5181599" y="2813050"/>
                  </a:lnTo>
                  <a:lnTo>
                    <a:pt x="2914649" y="2317750"/>
                  </a:lnTo>
                  <a:lnTo>
                    <a:pt x="-1" y="2279650"/>
                  </a:lnTo>
                  <a:lnTo>
                    <a:pt x="38099" y="38735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8" name="직사각형 39">
            <a:extLst>
              <a:ext uri="{FF2B5EF4-FFF2-40B4-BE49-F238E27FC236}">
                <a16:creationId xmlns:a16="http://schemas.microsoft.com/office/drawing/2014/main" xmlns="" id="{C04C3032-B990-4B04-8FAF-99B2C60E0BC7}"/>
              </a:ext>
            </a:extLst>
          </p:cNvPr>
          <p:cNvSpPr/>
          <p:nvPr/>
        </p:nvSpPr>
        <p:spPr>
          <a:xfrm>
            <a:off x="1297057" y="1931320"/>
            <a:ext cx="389850" cy="707886"/>
          </a:xfrm>
          <a:prstGeom prst="rect">
            <a:avLst/>
          </a:prstGeom>
          <a:solidFill>
            <a:srgbClr val="FDFAE4"/>
          </a:solidFill>
        </p:spPr>
        <p:txBody>
          <a:bodyPr wrap="none">
            <a:spAutoFit/>
          </a:bodyPr>
          <a:lstStyle/>
          <a:p>
            <a:r>
              <a:rPr lang="en-US" altLang="ko-KR" sz="40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000" dirty="0"/>
          </a:p>
        </p:txBody>
      </p:sp>
      <p:sp>
        <p:nvSpPr>
          <p:cNvPr id="19" name="직사각형 40">
            <a:extLst>
              <a:ext uri="{FF2B5EF4-FFF2-40B4-BE49-F238E27FC236}">
                <a16:creationId xmlns:a16="http://schemas.microsoft.com/office/drawing/2014/main" xmlns="" id="{1DD18903-2189-4C66-B43D-E1A8F9116A88}"/>
              </a:ext>
            </a:extLst>
          </p:cNvPr>
          <p:cNvSpPr/>
          <p:nvPr/>
        </p:nvSpPr>
        <p:spPr>
          <a:xfrm>
            <a:off x="3678826" y="1931320"/>
            <a:ext cx="389850" cy="707886"/>
          </a:xfrm>
          <a:prstGeom prst="rect">
            <a:avLst/>
          </a:prstGeom>
          <a:solidFill>
            <a:srgbClr val="FDFAE4"/>
          </a:solidFill>
        </p:spPr>
        <p:txBody>
          <a:bodyPr wrap="none">
            <a:spAutoFit/>
          </a:bodyPr>
          <a:lstStyle/>
          <a:p>
            <a:r>
              <a:rPr lang="en-US" altLang="ko-KR" sz="40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000" dirty="0"/>
          </a:p>
        </p:txBody>
      </p:sp>
      <p:sp>
        <p:nvSpPr>
          <p:cNvPr id="27" name="직사각형 58">
            <a:extLst>
              <a:ext uri="{FF2B5EF4-FFF2-40B4-BE49-F238E27FC236}">
                <a16:creationId xmlns:a16="http://schemas.microsoft.com/office/drawing/2014/main" xmlns="" id="{67E1B558-CAC2-4E4B-B5E2-B58D716EC0EE}"/>
              </a:ext>
            </a:extLst>
          </p:cNvPr>
          <p:cNvSpPr/>
          <p:nvPr/>
        </p:nvSpPr>
        <p:spPr>
          <a:xfrm>
            <a:off x="4986087" y="1931320"/>
            <a:ext cx="389850" cy="707886"/>
          </a:xfrm>
          <a:prstGeom prst="rect">
            <a:avLst/>
          </a:prstGeom>
          <a:solidFill>
            <a:srgbClr val="FDFAE4"/>
          </a:solidFill>
        </p:spPr>
        <p:txBody>
          <a:bodyPr wrap="none">
            <a:spAutoFit/>
          </a:bodyPr>
          <a:lstStyle/>
          <a:p>
            <a:r>
              <a:rPr lang="en-US" altLang="ko-KR" sz="40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000" dirty="0"/>
          </a:p>
        </p:txBody>
      </p:sp>
      <p:sp>
        <p:nvSpPr>
          <p:cNvPr id="28" name="직사각형 59">
            <a:extLst>
              <a:ext uri="{FF2B5EF4-FFF2-40B4-BE49-F238E27FC236}">
                <a16:creationId xmlns:a16="http://schemas.microsoft.com/office/drawing/2014/main" xmlns="" id="{0045FDA4-C944-4458-A736-9AF12C206B68}"/>
              </a:ext>
            </a:extLst>
          </p:cNvPr>
          <p:cNvSpPr/>
          <p:nvPr/>
        </p:nvSpPr>
        <p:spPr>
          <a:xfrm>
            <a:off x="7405512" y="1931320"/>
            <a:ext cx="389850" cy="707886"/>
          </a:xfrm>
          <a:prstGeom prst="rect">
            <a:avLst/>
          </a:prstGeom>
          <a:solidFill>
            <a:srgbClr val="FDFAE4"/>
          </a:solidFill>
        </p:spPr>
        <p:txBody>
          <a:bodyPr wrap="none">
            <a:spAutoFit/>
          </a:bodyPr>
          <a:lstStyle/>
          <a:p>
            <a:r>
              <a:rPr lang="en-US" altLang="ko-KR" sz="40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000" dirty="0"/>
          </a:p>
        </p:txBody>
      </p:sp>
      <p:pic>
        <p:nvPicPr>
          <p:cNvPr id="12" name="圖片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4969" y="2314646"/>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11"/>
          <p:cNvSpPr txBox="1">
            <a:spLocks noChangeArrowheads="1"/>
          </p:cNvSpPr>
          <p:nvPr/>
        </p:nvSpPr>
        <p:spPr bwMode="auto">
          <a:xfrm>
            <a:off x="4603277" y="1151711"/>
            <a:ext cx="37093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a:lnSpc>
                <a:spcPct val="100000"/>
              </a:lnSpc>
              <a:spcBef>
                <a:spcPct val="0"/>
              </a:spcBef>
              <a:buNone/>
              <a:defRPr/>
            </a:pPr>
            <a:r>
              <a:rPr lang="zh-TW" altLang="en-US" sz="2400" b="1" dirty="0">
                <a:latin typeface="+mn-ea"/>
                <a:ea typeface="+mn-ea"/>
              </a:rPr>
              <a:t>教育部國民及學前教育署</a:t>
            </a:r>
            <a:endParaRPr lang="en-US" altLang="zh-TW" sz="2400" b="1" dirty="0">
              <a:latin typeface="+mn-ea"/>
              <a:ea typeface="+mn-ea"/>
            </a:endParaRPr>
          </a:p>
          <a:p>
            <a:pPr algn="ctr">
              <a:lnSpc>
                <a:spcPct val="100000"/>
              </a:lnSpc>
              <a:spcBef>
                <a:spcPct val="0"/>
              </a:spcBef>
              <a:buNone/>
              <a:defRPr/>
            </a:pPr>
            <a:r>
              <a:rPr lang="zh-TW" altLang="en-US" sz="2400" b="1" dirty="0">
                <a:latin typeface="+mn-ea"/>
                <a:ea typeface="+mn-ea"/>
              </a:rPr>
              <a:t>優質特教平台</a:t>
            </a:r>
          </a:p>
        </p:txBody>
      </p:sp>
      <p:sp>
        <p:nvSpPr>
          <p:cNvPr id="76808" name="文字方塊 10"/>
          <p:cNvSpPr txBox="1">
            <a:spLocks noChangeArrowheads="1"/>
          </p:cNvSpPr>
          <p:nvPr/>
        </p:nvSpPr>
        <p:spPr bwMode="auto">
          <a:xfrm>
            <a:off x="912503" y="1151711"/>
            <a:ext cx="3514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a:lnSpc>
                <a:spcPct val="100000"/>
              </a:lnSpc>
              <a:spcBef>
                <a:spcPct val="0"/>
              </a:spcBef>
              <a:buNone/>
              <a:defRPr/>
            </a:pPr>
            <a:r>
              <a:rPr lang="zh-TW" altLang="en-US" sz="2400" b="1" dirty="0">
                <a:latin typeface="+mn-ea"/>
                <a:ea typeface="+mn-ea"/>
              </a:rPr>
              <a:t>國家教育</a:t>
            </a:r>
            <a:r>
              <a:rPr lang="zh-TW" altLang="en-US" sz="2400" b="1" dirty="0" smtClean="0">
                <a:latin typeface="+mn-ea"/>
                <a:ea typeface="+mn-ea"/>
              </a:rPr>
              <a:t>研究院</a:t>
            </a:r>
            <a:endParaRPr lang="en-US" altLang="zh-TW" sz="2400" b="1" dirty="0">
              <a:latin typeface="+mn-ea"/>
              <a:ea typeface="+mn-ea"/>
            </a:endParaRPr>
          </a:p>
          <a:p>
            <a:pPr algn="ctr">
              <a:lnSpc>
                <a:spcPct val="100000"/>
              </a:lnSpc>
              <a:spcBef>
                <a:spcPct val="0"/>
              </a:spcBef>
              <a:buNone/>
              <a:defRPr/>
            </a:pPr>
            <a:r>
              <a:rPr lang="zh-TW" altLang="en-US" sz="2400" b="1" dirty="0" smtClean="0">
                <a:latin typeface="+mn-ea"/>
                <a:ea typeface="+mn-ea"/>
              </a:rPr>
              <a:t>課綱網站</a:t>
            </a:r>
            <a:endParaRPr lang="zh-TW" altLang="en-US" sz="2400" b="1" dirty="0">
              <a:latin typeface="+mn-ea"/>
              <a:ea typeface="+mn-ea"/>
            </a:endParaRPr>
          </a:p>
        </p:txBody>
      </p:sp>
      <p:pic>
        <p:nvPicPr>
          <p:cNvPr id="7" name="圖片 6">
            <a:extLst>
              <a:ext uri="{FF2B5EF4-FFF2-40B4-BE49-F238E27FC236}">
                <a16:creationId xmlns:a16="http://schemas.microsoft.com/office/drawing/2014/main" xmlns="" id="{621E4F91-EC50-42A6-92DB-690C7202F8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725" y="2314646"/>
            <a:ext cx="2160000" cy="2160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C7BEB779-528C-4A73-83E2-FB2AE7B0FE94}"/>
              </a:ext>
            </a:extLst>
          </p:cNvPr>
          <p:cNvSpPr/>
          <p:nvPr/>
        </p:nvSpPr>
        <p:spPr>
          <a:xfrm>
            <a:off x="190500" y="187086"/>
            <a:ext cx="8763000" cy="794855"/>
          </a:xfrm>
          <a:prstGeom prst="rect">
            <a:avLst/>
          </a:prstGeom>
          <a:solidFill>
            <a:srgbClr val="6BCBC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核心素養的意涵</a:t>
            </a:r>
            <a:r>
              <a:rPr lang="en-US" altLang="zh-TW" sz="4000" b="1" dirty="0">
                <a:solidFill>
                  <a:prstClr val="black"/>
                </a:solidFill>
                <a:latin typeface="微軟正黑體" panose="020B0604030504040204" pitchFamily="34" charset="-120"/>
                <a:ea typeface="微軟正黑體" panose="020B0604030504040204" pitchFamily="34" charset="-120"/>
              </a:rPr>
              <a:t>-</a:t>
            </a:r>
            <a:r>
              <a:rPr lang="zh-TW" altLang="en-US" sz="4000" b="1" dirty="0">
                <a:solidFill>
                  <a:prstClr val="black"/>
                </a:solidFill>
                <a:latin typeface="微軟正黑體" panose="020B0604030504040204" pitchFamily="34" charset="-120"/>
                <a:ea typeface="微軟正黑體" panose="020B0604030504040204" pitchFamily="34" charset="-120"/>
              </a:rPr>
              <a:t>三面九項</a:t>
            </a:r>
            <a:endParaRPr lang="zh-TW" altLang="en-US" sz="4000" b="1" dirty="0">
              <a:solidFill>
                <a:prstClr val="black"/>
              </a:solidFill>
            </a:endParaRPr>
          </a:p>
        </p:txBody>
      </p:sp>
      <p:sp>
        <p:nvSpPr>
          <p:cNvPr id="4" name="標題 1">
            <a:extLst>
              <a:ext uri="{FF2B5EF4-FFF2-40B4-BE49-F238E27FC236}">
                <a16:creationId xmlns:a16="http://schemas.microsoft.com/office/drawing/2014/main" xmlns="" id="{10435FD9-1BA8-4EEB-8955-51E95795D3F7}"/>
              </a:ext>
            </a:extLst>
          </p:cNvPr>
          <p:cNvSpPr txBox="1">
            <a:spLocks/>
          </p:cNvSpPr>
          <p:nvPr/>
        </p:nvSpPr>
        <p:spPr>
          <a:xfrm>
            <a:off x="457200" y="244236"/>
            <a:ext cx="8229600" cy="642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TW" altLang="en-US" sz="4000" b="1" dirty="0"/>
          </a:p>
        </p:txBody>
      </p:sp>
      <p:pic>
        <p:nvPicPr>
          <p:cNvPr id="1026" name="Picture 2" descr="https://img.yamol.tw/file/5cb16932e60d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746" y="981941"/>
            <a:ext cx="5716507" cy="570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402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群組 17">
            <a:extLst>
              <a:ext uri="{FF2B5EF4-FFF2-40B4-BE49-F238E27FC236}">
                <a16:creationId xmlns:a16="http://schemas.microsoft.com/office/drawing/2014/main" xmlns="" id="{924B46BE-F2E2-40EE-8AAA-9746BD39AB40}"/>
              </a:ext>
            </a:extLst>
          </p:cNvPr>
          <p:cNvGrpSpPr/>
          <p:nvPr/>
        </p:nvGrpSpPr>
        <p:grpSpPr>
          <a:xfrm>
            <a:off x="2461622" y="1004284"/>
            <a:ext cx="6317704" cy="5679544"/>
            <a:chOff x="2461622" y="1004284"/>
            <a:chExt cx="6317704" cy="5679544"/>
          </a:xfrm>
        </p:grpSpPr>
        <p:grpSp>
          <p:nvGrpSpPr>
            <p:cNvPr id="3" name="群組 2">
              <a:extLst>
                <a:ext uri="{FF2B5EF4-FFF2-40B4-BE49-F238E27FC236}">
                  <a16:creationId xmlns:a16="http://schemas.microsoft.com/office/drawing/2014/main" xmlns="" id="{18C53776-A3B4-4D0F-B024-CAD503EE6A59}"/>
                </a:ext>
              </a:extLst>
            </p:cNvPr>
            <p:cNvGrpSpPr/>
            <p:nvPr/>
          </p:nvGrpSpPr>
          <p:grpSpPr>
            <a:xfrm>
              <a:off x="2461622" y="1242909"/>
              <a:ext cx="6317704" cy="5440919"/>
              <a:chOff x="-2834023" y="1707385"/>
              <a:chExt cx="2757988" cy="3382804"/>
            </a:xfrm>
          </p:grpSpPr>
          <p:sp>
            <p:nvSpPr>
              <p:cNvPr id="14" name="자유형 57">
                <a:extLst>
                  <a:ext uri="{FF2B5EF4-FFF2-40B4-BE49-F238E27FC236}">
                    <a16:creationId xmlns:a16="http://schemas.microsoft.com/office/drawing/2014/main" xmlns="" id="{6F486642-1BE6-4BF8-9DE2-23D404278FA0}"/>
                  </a:ext>
                </a:extLst>
              </p:cNvPr>
              <p:cNvSpPr/>
              <p:nvPr/>
            </p:nvSpPr>
            <p:spPr>
              <a:xfrm>
                <a:off x="-2742840" y="2186870"/>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6" name="자유형 60">
                <a:extLst>
                  <a:ext uri="{FF2B5EF4-FFF2-40B4-BE49-F238E27FC236}">
                    <a16:creationId xmlns:a16="http://schemas.microsoft.com/office/drawing/2014/main" xmlns="" id="{84B85E5E-7C47-45B5-B0DF-9DA4A524D87A}"/>
                  </a:ext>
                </a:extLst>
              </p:cNvPr>
              <p:cNvSpPr/>
              <p:nvPr/>
            </p:nvSpPr>
            <p:spPr>
              <a:xfrm>
                <a:off x="-2834023" y="1707385"/>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17" name="자유형 61">
              <a:extLst>
                <a:ext uri="{FF2B5EF4-FFF2-40B4-BE49-F238E27FC236}">
                  <a16:creationId xmlns:a16="http://schemas.microsoft.com/office/drawing/2014/main" xmlns="" id="{56520B29-9271-46B4-A45A-3A4FEE884ACC}"/>
                </a:ext>
              </a:extLst>
            </p:cNvPr>
            <p:cNvSpPr/>
            <p:nvPr/>
          </p:nvSpPr>
          <p:spPr>
            <a:xfrm rot="16200000">
              <a:off x="5208662" y="1118900"/>
              <a:ext cx="653614" cy="424382"/>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C000">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pSp>
      <p:sp>
        <p:nvSpPr>
          <p:cNvPr id="5" name="矩形 4">
            <a:extLst>
              <a:ext uri="{FF2B5EF4-FFF2-40B4-BE49-F238E27FC236}">
                <a16:creationId xmlns:a16="http://schemas.microsoft.com/office/drawing/2014/main" xmlns="" id="{C7BEB779-528C-4A73-83E2-FB2AE7B0FE94}"/>
              </a:ext>
            </a:extLst>
          </p:cNvPr>
          <p:cNvSpPr/>
          <p:nvPr/>
        </p:nvSpPr>
        <p:spPr>
          <a:xfrm>
            <a:off x="190500" y="187086"/>
            <a:ext cx="8763000" cy="794855"/>
          </a:xfrm>
          <a:prstGeom prst="rect">
            <a:avLst/>
          </a:prstGeom>
          <a:solidFill>
            <a:srgbClr val="6BCBC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總綱對特殊需求領域課程的定義</a:t>
            </a:r>
            <a:endParaRPr lang="zh-TW" altLang="en-US" sz="4000" b="1" dirty="0">
              <a:solidFill>
                <a:prstClr val="black"/>
              </a:solidFill>
            </a:endParaRPr>
          </a:p>
        </p:txBody>
      </p:sp>
      <p:sp>
        <p:nvSpPr>
          <p:cNvPr id="4" name="標題 1">
            <a:extLst>
              <a:ext uri="{FF2B5EF4-FFF2-40B4-BE49-F238E27FC236}">
                <a16:creationId xmlns:a16="http://schemas.microsoft.com/office/drawing/2014/main" xmlns="" id="{10435FD9-1BA8-4EEB-8955-51E95795D3F7}"/>
              </a:ext>
            </a:extLst>
          </p:cNvPr>
          <p:cNvSpPr txBox="1">
            <a:spLocks/>
          </p:cNvSpPr>
          <p:nvPr/>
        </p:nvSpPr>
        <p:spPr>
          <a:xfrm>
            <a:off x="457200" y="244236"/>
            <a:ext cx="8229600" cy="642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TW" altLang="en-US" sz="4000" b="1" dirty="0"/>
          </a:p>
        </p:txBody>
      </p:sp>
      <p:pic>
        <p:nvPicPr>
          <p:cNvPr id="9" name="圖片 8">
            <a:extLst>
              <a:ext uri="{FF2B5EF4-FFF2-40B4-BE49-F238E27FC236}">
                <a16:creationId xmlns:a16="http://schemas.microsoft.com/office/drawing/2014/main" xmlns="" id="{7F6355C7-056D-4C9C-8EFE-03A351ABE6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60" y="2835086"/>
            <a:ext cx="1984647" cy="1984647"/>
          </a:xfrm>
          <a:prstGeom prst="rect">
            <a:avLst/>
          </a:prstGeom>
        </p:spPr>
      </p:pic>
      <p:sp>
        <p:nvSpPr>
          <p:cNvPr id="6" name="內容版面配置區 2">
            <a:extLst>
              <a:ext uri="{FF2B5EF4-FFF2-40B4-BE49-F238E27FC236}">
                <a16:creationId xmlns:a16="http://schemas.microsoft.com/office/drawing/2014/main" xmlns="" id="{186E04EA-9FA0-4465-B67E-3107A1199F44}"/>
              </a:ext>
            </a:extLst>
          </p:cNvPr>
          <p:cNvSpPr txBox="1">
            <a:spLocks/>
          </p:cNvSpPr>
          <p:nvPr/>
        </p:nvSpPr>
        <p:spPr>
          <a:xfrm>
            <a:off x="2345510" y="1690458"/>
            <a:ext cx="6045903" cy="47999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0">
              <a:buNone/>
            </a:pPr>
            <a:r>
              <a:rPr lang="zh-TW" altLang="en-US" sz="2800" dirty="0">
                <a:latin typeface="微軟正黑體" panose="020B0604030504040204" pitchFamily="34" charset="-120"/>
                <a:ea typeface="微軟正黑體" panose="020B0604030504040204" pitchFamily="34" charset="-120"/>
              </a:rPr>
              <a:t>「特殊需求領域課程」專指依照下列特殊教育及特殊類型班級學生的學習需求所安排之課程：</a:t>
            </a:r>
            <a:endParaRPr lang="en-US" altLang="zh-TW" sz="2800" dirty="0">
              <a:latin typeface="微軟正黑體" panose="020B0604030504040204" pitchFamily="34" charset="-120"/>
              <a:ea typeface="微軟正黑體" panose="020B0604030504040204" pitchFamily="34" charset="-120"/>
            </a:endParaRPr>
          </a:p>
          <a:p>
            <a:pPr marL="365760" lvl="1" indent="0">
              <a:buNone/>
            </a:pPr>
            <a:r>
              <a:rPr lang="zh-TW" altLang="en-US" sz="2800" dirty="0">
                <a:latin typeface="微軟正黑體" panose="020B0604030504040204" pitchFamily="34" charset="-120"/>
                <a:ea typeface="微軟正黑體" panose="020B0604030504040204" pitchFamily="34" charset="-120"/>
              </a:rPr>
              <a:t>特殊教育學生</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含安置在不同教育情境的身心障礙或資賦優異學生</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其特殊學習需求，經專業評估後，提供</a:t>
            </a:r>
            <a:r>
              <a:rPr lang="zh-TW" altLang="en-US" sz="2800" dirty="0">
                <a:solidFill>
                  <a:srgbClr val="0000FF"/>
                </a:solidFill>
                <a:latin typeface="微軟正黑體" panose="020B0604030504040204" pitchFamily="34" charset="-120"/>
                <a:ea typeface="微軟正黑體" panose="020B0604030504040204" pitchFamily="34" charset="-120"/>
              </a:rPr>
              <a:t>生活管理、社會技巧、學習策略、職業教育、溝通訓練、點字、定向行動、功能性動作訓練、輔助科技應用</a:t>
            </a:r>
            <a:r>
              <a:rPr lang="zh-TW" altLang="en-US" sz="2800" dirty="0">
                <a:latin typeface="微軟正黑體" panose="020B0604030504040204" pitchFamily="34" charset="-120"/>
                <a:ea typeface="微軟正黑體" panose="020B0604030504040204" pitchFamily="34" charset="-120"/>
              </a:rPr>
              <a:t>、創造力、領導才能、情意發展、獨立研究或專長領域等特殊需求領域課程</a:t>
            </a:r>
            <a:r>
              <a:rPr lang="zh-TW" altLang="en-US" sz="32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927783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35E0E320-04C4-43E1-9016-6168EFD5DAF8}"/>
              </a:ext>
            </a:extLst>
          </p:cNvPr>
          <p:cNvSpPr/>
          <p:nvPr/>
        </p:nvSpPr>
        <p:spPr>
          <a:xfrm>
            <a:off x="190500" y="187086"/>
            <a:ext cx="8763000" cy="794855"/>
          </a:xfrm>
          <a:prstGeom prst="rect">
            <a:avLst/>
          </a:prstGeom>
          <a:solidFill>
            <a:srgbClr val="9FDD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身障特需領域科目</a:t>
            </a:r>
            <a:endParaRPr lang="zh-TW" altLang="en-US" sz="4000" b="1" dirty="0">
              <a:solidFill>
                <a:prstClr val="black"/>
              </a:solidFill>
            </a:endParaRPr>
          </a:p>
        </p:txBody>
      </p:sp>
      <p:grpSp>
        <p:nvGrpSpPr>
          <p:cNvPr id="44" name="群組 43">
            <a:extLst>
              <a:ext uri="{FF2B5EF4-FFF2-40B4-BE49-F238E27FC236}">
                <a16:creationId xmlns:a16="http://schemas.microsoft.com/office/drawing/2014/main" xmlns="" id="{6A774C43-4683-4E4E-9DA3-954F4FC64EF8}"/>
              </a:ext>
            </a:extLst>
          </p:cNvPr>
          <p:cNvGrpSpPr/>
          <p:nvPr/>
        </p:nvGrpSpPr>
        <p:grpSpPr>
          <a:xfrm>
            <a:off x="190500" y="1669326"/>
            <a:ext cx="8743041" cy="4239523"/>
            <a:chOff x="428853" y="1499507"/>
            <a:chExt cx="8743041" cy="4239523"/>
          </a:xfrm>
        </p:grpSpPr>
        <p:sp>
          <p:nvSpPr>
            <p:cNvPr id="43" name="等腰三角形 42">
              <a:extLst>
                <a:ext uri="{FF2B5EF4-FFF2-40B4-BE49-F238E27FC236}">
                  <a16:creationId xmlns:a16="http://schemas.microsoft.com/office/drawing/2014/main" xmlns="" id="{6F147EA3-E500-4A45-9D70-325C8D23C852}"/>
                </a:ext>
              </a:extLst>
            </p:cNvPr>
            <p:cNvSpPr/>
            <p:nvPr/>
          </p:nvSpPr>
          <p:spPr>
            <a:xfrm flipH="1" flipV="1">
              <a:off x="4490871" y="1805973"/>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等腰三角形 41">
              <a:extLst>
                <a:ext uri="{FF2B5EF4-FFF2-40B4-BE49-F238E27FC236}">
                  <a16:creationId xmlns:a16="http://schemas.microsoft.com/office/drawing/2014/main" xmlns="" id="{46C71985-01B1-4AC7-B8E1-F8F3C3875469}"/>
                </a:ext>
              </a:extLst>
            </p:cNvPr>
            <p:cNvSpPr/>
            <p:nvPr/>
          </p:nvSpPr>
          <p:spPr>
            <a:xfrm rot="5645803" flipH="1" flipV="1">
              <a:off x="5662201" y="2362983"/>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等腰三角形 40">
              <a:extLst>
                <a:ext uri="{FF2B5EF4-FFF2-40B4-BE49-F238E27FC236}">
                  <a16:creationId xmlns:a16="http://schemas.microsoft.com/office/drawing/2014/main" xmlns="" id="{4770FF90-37B2-4763-BF91-1F08EE5ECC3C}"/>
                </a:ext>
              </a:extLst>
            </p:cNvPr>
            <p:cNvSpPr/>
            <p:nvPr/>
          </p:nvSpPr>
          <p:spPr>
            <a:xfrm rot="5645803">
              <a:off x="3348095" y="2372995"/>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等腰三角形 38">
              <a:extLst>
                <a:ext uri="{FF2B5EF4-FFF2-40B4-BE49-F238E27FC236}">
                  <a16:creationId xmlns:a16="http://schemas.microsoft.com/office/drawing/2014/main" xmlns="" id="{4F9C7F0C-8EFC-450E-B8CB-0A7949109F79}"/>
                </a:ext>
              </a:extLst>
            </p:cNvPr>
            <p:cNvSpPr/>
            <p:nvPr/>
          </p:nvSpPr>
          <p:spPr>
            <a:xfrm rot="2564123">
              <a:off x="3033911" y="3172538"/>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等腰三角形 37">
              <a:extLst>
                <a:ext uri="{FF2B5EF4-FFF2-40B4-BE49-F238E27FC236}">
                  <a16:creationId xmlns:a16="http://schemas.microsoft.com/office/drawing/2014/main" xmlns="" id="{A6CB7DD4-5080-418B-BD2D-F19500E9F9F2}"/>
                </a:ext>
              </a:extLst>
            </p:cNvPr>
            <p:cNvSpPr/>
            <p:nvPr/>
          </p:nvSpPr>
          <p:spPr>
            <a:xfrm rot="19035877" flipH="1">
              <a:off x="5984517" y="3213957"/>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等腰三角形 36">
              <a:extLst>
                <a:ext uri="{FF2B5EF4-FFF2-40B4-BE49-F238E27FC236}">
                  <a16:creationId xmlns:a16="http://schemas.microsoft.com/office/drawing/2014/main" xmlns="" id="{CB91B5EB-D1ED-4B5D-81CA-C37D0671E660}"/>
                </a:ext>
              </a:extLst>
            </p:cNvPr>
            <p:cNvSpPr/>
            <p:nvPr/>
          </p:nvSpPr>
          <p:spPr>
            <a:xfrm rot="19035877" flipH="1">
              <a:off x="5467273" y="4717947"/>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等腰三角形 35">
              <a:extLst>
                <a:ext uri="{FF2B5EF4-FFF2-40B4-BE49-F238E27FC236}">
                  <a16:creationId xmlns:a16="http://schemas.microsoft.com/office/drawing/2014/main" xmlns="" id="{89197F3E-53F5-4B6F-8386-70EADFAC0B77}"/>
                </a:ext>
              </a:extLst>
            </p:cNvPr>
            <p:cNvSpPr/>
            <p:nvPr/>
          </p:nvSpPr>
          <p:spPr>
            <a:xfrm rot="19035877" flipH="1">
              <a:off x="5926478" y="3997810"/>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等腰三角形 34">
              <a:extLst>
                <a:ext uri="{FF2B5EF4-FFF2-40B4-BE49-F238E27FC236}">
                  <a16:creationId xmlns:a16="http://schemas.microsoft.com/office/drawing/2014/main" xmlns="" id="{A0805D53-C14A-4682-88F3-FC6C9D749D99}"/>
                </a:ext>
              </a:extLst>
            </p:cNvPr>
            <p:cNvSpPr/>
            <p:nvPr/>
          </p:nvSpPr>
          <p:spPr>
            <a:xfrm rot="2564123">
              <a:off x="3062116" y="4015883"/>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等腰三角形 33">
              <a:extLst>
                <a:ext uri="{FF2B5EF4-FFF2-40B4-BE49-F238E27FC236}">
                  <a16:creationId xmlns:a16="http://schemas.microsoft.com/office/drawing/2014/main" xmlns="" id="{F0E41707-B8CC-4AB6-AE57-2F2A5E00B957}"/>
                </a:ext>
              </a:extLst>
            </p:cNvPr>
            <p:cNvSpPr/>
            <p:nvPr/>
          </p:nvSpPr>
          <p:spPr>
            <a:xfrm rot="2564123">
              <a:off x="3594373" y="4690375"/>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3" name="群組 32">
              <a:extLst>
                <a:ext uri="{FF2B5EF4-FFF2-40B4-BE49-F238E27FC236}">
                  <a16:creationId xmlns:a16="http://schemas.microsoft.com/office/drawing/2014/main" xmlns="" id="{32F05795-1F51-4EC0-A1EC-CC76665F3FC8}"/>
                </a:ext>
              </a:extLst>
            </p:cNvPr>
            <p:cNvGrpSpPr/>
            <p:nvPr/>
          </p:nvGrpSpPr>
          <p:grpSpPr>
            <a:xfrm>
              <a:off x="3077749" y="2199339"/>
              <a:ext cx="2988502" cy="3448952"/>
              <a:chOff x="2940637" y="2940900"/>
              <a:chExt cx="3233853" cy="3732106"/>
            </a:xfrm>
          </p:grpSpPr>
          <p:sp>
            <p:nvSpPr>
              <p:cNvPr id="13" name="等腰三角形 12">
                <a:extLst>
                  <a:ext uri="{FF2B5EF4-FFF2-40B4-BE49-F238E27FC236}">
                    <a16:creationId xmlns:a16="http://schemas.microsoft.com/office/drawing/2014/main" xmlns="" id="{E9E7288A-F26B-4B74-9A25-53BEB0EF470A}"/>
                  </a:ext>
                </a:extLst>
              </p:cNvPr>
              <p:cNvSpPr/>
              <p:nvPr/>
            </p:nvSpPr>
            <p:spPr>
              <a:xfrm>
                <a:off x="3814763" y="5355142"/>
                <a:ext cx="1514475" cy="1317864"/>
              </a:xfrm>
              <a:prstGeom prst="triangle">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流程圖: 接點 4">
                <a:extLst>
                  <a:ext uri="{FF2B5EF4-FFF2-40B4-BE49-F238E27FC236}">
                    <a16:creationId xmlns:a16="http://schemas.microsoft.com/office/drawing/2014/main" xmlns="" id="{B04CC59F-C0F8-4618-9BCE-FED25F3BB8AE}"/>
                  </a:ext>
                </a:extLst>
              </p:cNvPr>
              <p:cNvSpPr/>
              <p:nvPr/>
            </p:nvSpPr>
            <p:spPr>
              <a:xfrm>
                <a:off x="3137401" y="3172373"/>
                <a:ext cx="2869198" cy="2869198"/>
              </a:xfrm>
              <a:prstGeom prst="flowChartConnector">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流程圖: 接點 5">
                <a:extLst>
                  <a:ext uri="{FF2B5EF4-FFF2-40B4-BE49-F238E27FC236}">
                    <a16:creationId xmlns:a16="http://schemas.microsoft.com/office/drawing/2014/main" xmlns="" id="{516A5988-BF2D-427E-942D-1FBFEBEDC03B}"/>
                  </a:ext>
                </a:extLst>
              </p:cNvPr>
              <p:cNvSpPr/>
              <p:nvPr/>
            </p:nvSpPr>
            <p:spPr>
              <a:xfrm>
                <a:off x="3492000" y="3526972"/>
                <a:ext cx="2160000" cy="216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流程圖: 接點 6">
                <a:extLst>
                  <a:ext uri="{FF2B5EF4-FFF2-40B4-BE49-F238E27FC236}">
                    <a16:creationId xmlns:a16="http://schemas.microsoft.com/office/drawing/2014/main" xmlns="" id="{D90E5803-5DA3-493E-97FD-F5E29C55CCA6}"/>
                  </a:ext>
                </a:extLst>
              </p:cNvPr>
              <p:cNvSpPr/>
              <p:nvPr/>
            </p:nvSpPr>
            <p:spPr>
              <a:xfrm>
                <a:off x="3672000" y="3706972"/>
                <a:ext cx="1800000" cy="180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a:solidFill>
                      <a:schemeClr val="tx1"/>
                    </a:solidFill>
                    <a:latin typeface="+mn-ea"/>
                  </a:rPr>
                  <a:t>身障特需領域</a:t>
                </a:r>
              </a:p>
            </p:txBody>
          </p:sp>
          <p:sp>
            <p:nvSpPr>
              <p:cNvPr id="14" name="流程圖: 接點 13">
                <a:extLst>
                  <a:ext uri="{FF2B5EF4-FFF2-40B4-BE49-F238E27FC236}">
                    <a16:creationId xmlns:a16="http://schemas.microsoft.com/office/drawing/2014/main" xmlns="" id="{0A181081-4C0C-4A68-99C3-DE59A0C60ED2}"/>
                  </a:ext>
                </a:extLst>
              </p:cNvPr>
              <p:cNvSpPr/>
              <p:nvPr/>
            </p:nvSpPr>
            <p:spPr>
              <a:xfrm>
                <a:off x="3500816" y="5595880"/>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6" name="流程圖: 接點 15">
                <a:extLst>
                  <a:ext uri="{FF2B5EF4-FFF2-40B4-BE49-F238E27FC236}">
                    <a16:creationId xmlns:a16="http://schemas.microsoft.com/office/drawing/2014/main" xmlns="" id="{8D125713-4BCA-4544-AD4A-BC4C15BC0615}"/>
                  </a:ext>
                </a:extLst>
              </p:cNvPr>
              <p:cNvSpPr/>
              <p:nvPr/>
            </p:nvSpPr>
            <p:spPr>
              <a:xfrm>
                <a:off x="2940637" y="4897942"/>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7" name="流程圖: 接點 16">
                <a:extLst>
                  <a:ext uri="{FF2B5EF4-FFF2-40B4-BE49-F238E27FC236}">
                    <a16:creationId xmlns:a16="http://schemas.microsoft.com/office/drawing/2014/main" xmlns="" id="{8FC8736A-CE21-45B4-BB4B-3E739B7751AD}"/>
                  </a:ext>
                </a:extLst>
              </p:cNvPr>
              <p:cNvSpPr/>
              <p:nvPr/>
            </p:nvSpPr>
            <p:spPr>
              <a:xfrm>
                <a:off x="3386913" y="3278034"/>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流程圖: 接點 17">
                <a:extLst>
                  <a:ext uri="{FF2B5EF4-FFF2-40B4-BE49-F238E27FC236}">
                    <a16:creationId xmlns:a16="http://schemas.microsoft.com/office/drawing/2014/main" xmlns="" id="{8869BCC6-660B-43C6-9C18-DA646D86E0DE}"/>
                  </a:ext>
                </a:extLst>
              </p:cNvPr>
              <p:cNvSpPr/>
              <p:nvPr/>
            </p:nvSpPr>
            <p:spPr>
              <a:xfrm>
                <a:off x="2944800" y="4004295"/>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流程圖: 接點 18">
                <a:extLst>
                  <a:ext uri="{FF2B5EF4-FFF2-40B4-BE49-F238E27FC236}">
                    <a16:creationId xmlns:a16="http://schemas.microsoft.com/office/drawing/2014/main" xmlns="" id="{11544319-7BA6-4516-AF12-657A1A25FB99}"/>
                  </a:ext>
                </a:extLst>
              </p:cNvPr>
              <p:cNvSpPr/>
              <p:nvPr/>
            </p:nvSpPr>
            <p:spPr>
              <a:xfrm>
                <a:off x="5191327" y="5590031"/>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流程圖: 接點 19">
                <a:extLst>
                  <a:ext uri="{FF2B5EF4-FFF2-40B4-BE49-F238E27FC236}">
                    <a16:creationId xmlns:a16="http://schemas.microsoft.com/office/drawing/2014/main" xmlns="" id="{FE00E1E1-C8C8-4111-B8F2-A537912243D2}"/>
                  </a:ext>
                </a:extLst>
              </p:cNvPr>
              <p:cNvSpPr/>
              <p:nvPr/>
            </p:nvSpPr>
            <p:spPr>
              <a:xfrm>
                <a:off x="5717289" y="4897942"/>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流程圖: 接點 20">
                <a:extLst>
                  <a:ext uri="{FF2B5EF4-FFF2-40B4-BE49-F238E27FC236}">
                    <a16:creationId xmlns:a16="http://schemas.microsoft.com/office/drawing/2014/main" xmlns="" id="{D67FB53C-01AA-4C82-ACDA-BDB917096F43}"/>
                  </a:ext>
                </a:extLst>
              </p:cNvPr>
              <p:cNvSpPr/>
              <p:nvPr/>
            </p:nvSpPr>
            <p:spPr>
              <a:xfrm>
                <a:off x="5717290" y="4007812"/>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流程圖: 接點 21">
                <a:extLst>
                  <a:ext uri="{FF2B5EF4-FFF2-40B4-BE49-F238E27FC236}">
                    <a16:creationId xmlns:a16="http://schemas.microsoft.com/office/drawing/2014/main" xmlns="" id="{0531D5D3-F625-4B5D-9C43-DEEAB9840BFB}"/>
                  </a:ext>
                </a:extLst>
              </p:cNvPr>
              <p:cNvSpPr/>
              <p:nvPr/>
            </p:nvSpPr>
            <p:spPr>
              <a:xfrm>
                <a:off x="5305546" y="3278034"/>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流程圖: 接點 22">
                <a:extLst>
                  <a:ext uri="{FF2B5EF4-FFF2-40B4-BE49-F238E27FC236}">
                    <a16:creationId xmlns:a16="http://schemas.microsoft.com/office/drawing/2014/main" xmlns="" id="{BEB21AC0-340C-47FE-BDE4-FA8670557546}"/>
                  </a:ext>
                </a:extLst>
              </p:cNvPr>
              <p:cNvSpPr/>
              <p:nvPr/>
            </p:nvSpPr>
            <p:spPr>
              <a:xfrm>
                <a:off x="4343399" y="2940900"/>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4" name="矩形: 圓角 23">
              <a:extLst>
                <a:ext uri="{FF2B5EF4-FFF2-40B4-BE49-F238E27FC236}">
                  <a16:creationId xmlns:a16="http://schemas.microsoft.com/office/drawing/2014/main" xmlns="" id="{52E8A86A-A9E9-4111-9D5C-D46E70733EC5}"/>
                </a:ext>
              </a:extLst>
            </p:cNvPr>
            <p:cNvSpPr/>
            <p:nvPr/>
          </p:nvSpPr>
          <p:spPr>
            <a:xfrm>
              <a:off x="909576" y="5183858"/>
              <a:ext cx="2651513"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1.</a:t>
              </a:r>
              <a:r>
                <a:rPr lang="zh-TW" altLang="en-US" sz="2800" b="1" dirty="0">
                  <a:solidFill>
                    <a:schemeClr val="tx1"/>
                  </a:solidFill>
                </a:rPr>
                <a:t>生活管理</a:t>
              </a:r>
            </a:p>
          </p:txBody>
        </p:sp>
        <p:sp>
          <p:nvSpPr>
            <p:cNvPr id="25" name="矩形: 圓角 24">
              <a:extLst>
                <a:ext uri="{FF2B5EF4-FFF2-40B4-BE49-F238E27FC236}">
                  <a16:creationId xmlns:a16="http://schemas.microsoft.com/office/drawing/2014/main" xmlns="" id="{0F8D0031-37C6-4D4D-A15F-A3054A6B63A0}"/>
                </a:ext>
              </a:extLst>
            </p:cNvPr>
            <p:cNvSpPr/>
            <p:nvPr/>
          </p:nvSpPr>
          <p:spPr>
            <a:xfrm>
              <a:off x="481715" y="4424502"/>
              <a:ext cx="2581075"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2.</a:t>
              </a:r>
              <a:r>
                <a:rPr lang="zh-TW" altLang="en-US" sz="2800" b="1" dirty="0">
                  <a:solidFill>
                    <a:schemeClr val="tx1"/>
                  </a:solidFill>
                </a:rPr>
                <a:t>社會技巧</a:t>
              </a:r>
            </a:p>
          </p:txBody>
        </p:sp>
        <p:sp>
          <p:nvSpPr>
            <p:cNvPr id="26" name="矩形: 圓角 25">
              <a:extLst>
                <a:ext uri="{FF2B5EF4-FFF2-40B4-BE49-F238E27FC236}">
                  <a16:creationId xmlns:a16="http://schemas.microsoft.com/office/drawing/2014/main" xmlns="" id="{BF4744FB-EDA5-4C00-B727-93955159CCF1}"/>
                </a:ext>
              </a:extLst>
            </p:cNvPr>
            <p:cNvSpPr/>
            <p:nvPr/>
          </p:nvSpPr>
          <p:spPr>
            <a:xfrm>
              <a:off x="5609593" y="5183858"/>
              <a:ext cx="2769899"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9.</a:t>
              </a:r>
              <a:r>
                <a:rPr lang="zh-TW" altLang="en-US" sz="2800" b="1" dirty="0">
                  <a:solidFill>
                    <a:schemeClr val="tx1"/>
                  </a:solidFill>
                </a:rPr>
                <a:t>輔助科技應用</a:t>
              </a:r>
            </a:p>
          </p:txBody>
        </p:sp>
        <p:sp>
          <p:nvSpPr>
            <p:cNvPr id="27" name="矩形: 圓角 26">
              <a:extLst>
                <a:ext uri="{FF2B5EF4-FFF2-40B4-BE49-F238E27FC236}">
                  <a16:creationId xmlns:a16="http://schemas.microsoft.com/office/drawing/2014/main" xmlns="" id="{F7DBFA29-7964-45D5-ADD6-B9FFBC3B9402}"/>
                </a:ext>
              </a:extLst>
            </p:cNvPr>
            <p:cNvSpPr/>
            <p:nvPr/>
          </p:nvSpPr>
          <p:spPr>
            <a:xfrm>
              <a:off x="6137603" y="3576178"/>
              <a:ext cx="2651511"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7.</a:t>
              </a:r>
              <a:r>
                <a:rPr lang="zh-TW" altLang="en-US" sz="2800" b="1" dirty="0">
                  <a:solidFill>
                    <a:schemeClr val="tx1"/>
                  </a:solidFill>
                </a:rPr>
                <a:t>定向行動</a:t>
              </a:r>
            </a:p>
          </p:txBody>
        </p:sp>
        <p:sp>
          <p:nvSpPr>
            <p:cNvPr id="28" name="矩形: 圓角 27">
              <a:extLst>
                <a:ext uri="{FF2B5EF4-FFF2-40B4-BE49-F238E27FC236}">
                  <a16:creationId xmlns:a16="http://schemas.microsoft.com/office/drawing/2014/main" xmlns="" id="{AA0D40F5-CE0B-44AD-9314-CED293C3DBC0}"/>
                </a:ext>
              </a:extLst>
            </p:cNvPr>
            <p:cNvSpPr/>
            <p:nvPr/>
          </p:nvSpPr>
          <p:spPr>
            <a:xfrm>
              <a:off x="6089087" y="4404566"/>
              <a:ext cx="3082807"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8.</a:t>
              </a:r>
              <a:r>
                <a:rPr lang="zh-TW" altLang="en-US" sz="2800" b="1" dirty="0">
                  <a:solidFill>
                    <a:schemeClr val="tx1"/>
                  </a:solidFill>
                </a:rPr>
                <a:t>功能性動作訓練</a:t>
              </a:r>
            </a:p>
          </p:txBody>
        </p:sp>
        <p:sp>
          <p:nvSpPr>
            <p:cNvPr id="30" name="矩形: 圓角 29">
              <a:extLst>
                <a:ext uri="{FF2B5EF4-FFF2-40B4-BE49-F238E27FC236}">
                  <a16:creationId xmlns:a16="http://schemas.microsoft.com/office/drawing/2014/main" xmlns="" id="{7382067D-7706-46C1-893C-203EA6EA6FF5}"/>
                </a:ext>
              </a:extLst>
            </p:cNvPr>
            <p:cNvSpPr/>
            <p:nvPr/>
          </p:nvSpPr>
          <p:spPr>
            <a:xfrm>
              <a:off x="3253701" y="1499507"/>
              <a:ext cx="2581075"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5.</a:t>
              </a:r>
              <a:r>
                <a:rPr lang="zh-TW" altLang="en-US" sz="2800" b="1" dirty="0">
                  <a:solidFill>
                    <a:schemeClr val="tx1"/>
                  </a:solidFill>
                </a:rPr>
                <a:t>溝通訓練</a:t>
              </a:r>
            </a:p>
          </p:txBody>
        </p:sp>
        <p:sp>
          <p:nvSpPr>
            <p:cNvPr id="29" name="矩形: 圓角 28">
              <a:extLst>
                <a:ext uri="{FF2B5EF4-FFF2-40B4-BE49-F238E27FC236}">
                  <a16:creationId xmlns:a16="http://schemas.microsoft.com/office/drawing/2014/main" xmlns="" id="{8A3525B8-83A1-4A30-8F2C-AE5DA37AE6C6}"/>
                </a:ext>
              </a:extLst>
            </p:cNvPr>
            <p:cNvSpPr/>
            <p:nvPr/>
          </p:nvSpPr>
          <p:spPr>
            <a:xfrm>
              <a:off x="5926899" y="2536176"/>
              <a:ext cx="2651512"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6.</a:t>
              </a:r>
              <a:r>
                <a:rPr lang="zh-TW" altLang="en-US" sz="2800" b="1" dirty="0">
                  <a:solidFill>
                    <a:schemeClr val="tx1"/>
                  </a:solidFill>
                </a:rPr>
                <a:t>點字</a:t>
              </a:r>
            </a:p>
          </p:txBody>
        </p:sp>
        <p:sp>
          <p:nvSpPr>
            <p:cNvPr id="31" name="矩形: 圓角 30">
              <a:extLst>
                <a:ext uri="{FF2B5EF4-FFF2-40B4-BE49-F238E27FC236}">
                  <a16:creationId xmlns:a16="http://schemas.microsoft.com/office/drawing/2014/main" xmlns="" id="{817E3D59-9C69-4029-A7A2-1005135407CA}"/>
                </a:ext>
              </a:extLst>
            </p:cNvPr>
            <p:cNvSpPr/>
            <p:nvPr/>
          </p:nvSpPr>
          <p:spPr>
            <a:xfrm>
              <a:off x="636026" y="2536176"/>
              <a:ext cx="2581075"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4.</a:t>
              </a:r>
              <a:r>
                <a:rPr lang="zh-TW" altLang="en-US" sz="2800" b="1" dirty="0">
                  <a:solidFill>
                    <a:schemeClr val="tx1"/>
                  </a:solidFill>
                </a:rPr>
                <a:t>職業教育</a:t>
              </a:r>
            </a:p>
          </p:txBody>
        </p:sp>
        <p:sp>
          <p:nvSpPr>
            <p:cNvPr id="32" name="矩形: 圓角 31">
              <a:extLst>
                <a:ext uri="{FF2B5EF4-FFF2-40B4-BE49-F238E27FC236}">
                  <a16:creationId xmlns:a16="http://schemas.microsoft.com/office/drawing/2014/main" xmlns="" id="{13B2DBFE-95B3-4E8B-AEF6-F0C5417EABAC}"/>
                </a:ext>
              </a:extLst>
            </p:cNvPr>
            <p:cNvSpPr/>
            <p:nvPr/>
          </p:nvSpPr>
          <p:spPr>
            <a:xfrm>
              <a:off x="428853" y="3576178"/>
              <a:ext cx="2581075"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3.</a:t>
              </a:r>
              <a:r>
                <a:rPr lang="zh-TW" altLang="en-US" sz="2800" b="1" dirty="0">
                  <a:solidFill>
                    <a:schemeClr val="tx1"/>
                  </a:solidFill>
                </a:rPr>
                <a:t>學習策略</a:t>
              </a:r>
            </a:p>
          </p:txBody>
        </p:sp>
      </p:grpSp>
    </p:spTree>
    <p:extLst>
      <p:ext uri="{BB962C8B-B14F-4D97-AF65-F5344CB8AC3E}">
        <p14:creationId xmlns:p14="http://schemas.microsoft.com/office/powerpoint/2010/main" val="2352574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C7BEB779-528C-4A73-83E2-FB2AE7B0FE94}"/>
              </a:ext>
            </a:extLst>
          </p:cNvPr>
          <p:cNvSpPr/>
          <p:nvPr/>
        </p:nvSpPr>
        <p:spPr>
          <a:xfrm>
            <a:off x="190500" y="187086"/>
            <a:ext cx="8763000" cy="794855"/>
          </a:xfrm>
          <a:prstGeom prst="rect">
            <a:avLst/>
          </a:prstGeom>
          <a:solidFill>
            <a:srgbClr val="6BCBC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smtClean="0">
                <a:solidFill>
                  <a:prstClr val="black"/>
                </a:solidFill>
                <a:latin typeface="微軟正黑體" panose="020B0604030504040204" pitchFamily="34" charset="-120"/>
                <a:ea typeface="微軟正黑體" panose="020B0604030504040204" pitchFamily="34" charset="-120"/>
              </a:rPr>
              <a:t>特殊</a:t>
            </a:r>
            <a:r>
              <a:rPr lang="zh-TW" altLang="en-US" sz="4000" b="1" dirty="0">
                <a:solidFill>
                  <a:prstClr val="black"/>
                </a:solidFill>
                <a:latin typeface="微軟正黑體" panose="020B0604030504040204" pitchFamily="34" charset="-120"/>
                <a:ea typeface="微軟正黑體" panose="020B0604030504040204" pitchFamily="34" charset="-120"/>
              </a:rPr>
              <a:t>需求領域</a:t>
            </a:r>
            <a:r>
              <a:rPr lang="zh-TW" altLang="en-US" sz="4000" b="1" dirty="0" smtClean="0">
                <a:solidFill>
                  <a:prstClr val="black"/>
                </a:solidFill>
                <a:latin typeface="微軟正黑體" panose="020B0604030504040204" pitchFamily="34" charset="-120"/>
                <a:ea typeface="微軟正黑體" panose="020B0604030504040204" pitchFamily="34" charset="-120"/>
              </a:rPr>
              <a:t>課程</a:t>
            </a:r>
            <a:r>
              <a:rPr lang="zh-TW" altLang="en-US" sz="4000" b="1" dirty="0">
                <a:solidFill>
                  <a:prstClr val="black"/>
                </a:solidFill>
                <a:latin typeface="微軟正黑體" panose="020B0604030504040204" pitchFamily="34" charset="-120"/>
                <a:ea typeface="微軟正黑體" panose="020B0604030504040204" pitchFamily="34" charset="-120"/>
              </a:rPr>
              <a:t>屬於校訂課程</a:t>
            </a:r>
            <a:endParaRPr lang="zh-TW" altLang="en-US" sz="4000" b="1" dirty="0">
              <a:solidFill>
                <a:prstClr val="black"/>
              </a:solidFill>
            </a:endParaRPr>
          </a:p>
        </p:txBody>
      </p:sp>
      <p:sp>
        <p:nvSpPr>
          <p:cNvPr id="4" name="標題 1">
            <a:extLst>
              <a:ext uri="{FF2B5EF4-FFF2-40B4-BE49-F238E27FC236}">
                <a16:creationId xmlns:a16="http://schemas.microsoft.com/office/drawing/2014/main" xmlns="" id="{10435FD9-1BA8-4EEB-8955-51E95795D3F7}"/>
              </a:ext>
            </a:extLst>
          </p:cNvPr>
          <p:cNvSpPr txBox="1">
            <a:spLocks/>
          </p:cNvSpPr>
          <p:nvPr/>
        </p:nvSpPr>
        <p:spPr>
          <a:xfrm>
            <a:off x="457200" y="244236"/>
            <a:ext cx="8229600" cy="642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TW" altLang="en-US" sz="4000" b="1" dirty="0"/>
          </a:p>
        </p:txBody>
      </p:sp>
      <p:pic>
        <p:nvPicPr>
          <p:cNvPr id="11" name="圖片 10" descr="一張含有 文字 的圖片&#10;&#10;自動產生的描述">
            <a:extLst>
              <a:ext uri="{FF2B5EF4-FFF2-40B4-BE49-F238E27FC236}">
                <a16:creationId xmlns:a16="http://schemas.microsoft.com/office/drawing/2014/main" xmlns="" id="{C2BB8809-7B1B-4E09-AD8C-B57F402202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32" t="15470" r="63962" b="44474"/>
          <a:stretch/>
        </p:blipFill>
        <p:spPr>
          <a:xfrm>
            <a:off x="4717463" y="2299461"/>
            <a:ext cx="1741926" cy="3915362"/>
          </a:xfrm>
          <a:prstGeom prst="rect">
            <a:avLst/>
          </a:prstGeom>
        </p:spPr>
      </p:pic>
      <p:pic>
        <p:nvPicPr>
          <p:cNvPr id="13" name="圖片 12">
            <a:extLst>
              <a:ext uri="{FF2B5EF4-FFF2-40B4-BE49-F238E27FC236}">
                <a16:creationId xmlns:a16="http://schemas.microsoft.com/office/drawing/2014/main" xmlns="" id="{0E330856-C277-4D91-B191-C227D53DF5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84" t="26271" r="64345" b="20799"/>
          <a:stretch/>
        </p:blipFill>
        <p:spPr>
          <a:xfrm>
            <a:off x="279400" y="1612036"/>
            <a:ext cx="1559044" cy="5058878"/>
          </a:xfrm>
          <a:prstGeom prst="rect">
            <a:avLst/>
          </a:prstGeom>
        </p:spPr>
      </p:pic>
      <p:sp>
        <p:nvSpPr>
          <p:cNvPr id="15" name="文字方塊 14">
            <a:extLst>
              <a:ext uri="{FF2B5EF4-FFF2-40B4-BE49-F238E27FC236}">
                <a16:creationId xmlns:a16="http://schemas.microsoft.com/office/drawing/2014/main" xmlns="" id="{6E3B1842-D08B-4D45-8CBA-E30AC4A32968}"/>
              </a:ext>
            </a:extLst>
          </p:cNvPr>
          <p:cNvSpPr txBox="1"/>
          <p:nvPr/>
        </p:nvSpPr>
        <p:spPr>
          <a:xfrm>
            <a:off x="279401" y="1088117"/>
            <a:ext cx="4175759" cy="461665"/>
          </a:xfrm>
          <a:prstGeom prst="rect">
            <a:avLst/>
          </a:prstGeom>
          <a:solidFill>
            <a:srgbClr val="FFC000">
              <a:alpha val="50000"/>
            </a:srgbClr>
          </a:solidFill>
        </p:spPr>
        <p:txBody>
          <a:bodyPr wrap="square" rtlCol="0">
            <a:spAutoFit/>
          </a:bodyPr>
          <a:lstStyle/>
          <a:p>
            <a:pPr algn="ctr"/>
            <a:r>
              <a:rPr lang="zh-TW" altLang="en-US" sz="2400" b="1" dirty="0">
                <a:latin typeface="+mn-ea"/>
              </a:rPr>
              <a:t>國民小學及國民中學課程規劃</a:t>
            </a:r>
          </a:p>
        </p:txBody>
      </p:sp>
      <p:sp>
        <p:nvSpPr>
          <p:cNvPr id="16" name="文字方塊 15">
            <a:extLst>
              <a:ext uri="{FF2B5EF4-FFF2-40B4-BE49-F238E27FC236}">
                <a16:creationId xmlns:a16="http://schemas.microsoft.com/office/drawing/2014/main" xmlns="" id="{074D3EF0-E50B-4D69-840C-811D07AC217E}"/>
              </a:ext>
            </a:extLst>
          </p:cNvPr>
          <p:cNvSpPr txBox="1"/>
          <p:nvPr/>
        </p:nvSpPr>
        <p:spPr>
          <a:xfrm>
            <a:off x="4688841" y="1088117"/>
            <a:ext cx="4175759" cy="830997"/>
          </a:xfrm>
          <a:prstGeom prst="rect">
            <a:avLst/>
          </a:prstGeom>
          <a:solidFill>
            <a:srgbClr val="FFCDA3"/>
          </a:solidFill>
        </p:spPr>
        <p:txBody>
          <a:bodyPr wrap="square" rtlCol="0">
            <a:spAutoFit/>
          </a:bodyPr>
          <a:lstStyle/>
          <a:p>
            <a:pPr algn="ctr"/>
            <a:r>
              <a:rPr lang="zh-TW" altLang="en-US" sz="2400" b="1" dirty="0">
                <a:latin typeface="+mn-ea"/>
              </a:rPr>
              <a:t>高級中等學校教育階段</a:t>
            </a:r>
            <a:endParaRPr lang="en-US" altLang="zh-TW" sz="2400" b="1" dirty="0">
              <a:latin typeface="+mn-ea"/>
            </a:endParaRPr>
          </a:p>
          <a:p>
            <a:pPr algn="ctr"/>
            <a:r>
              <a:rPr lang="zh-TW" altLang="en-US" sz="2400" b="1" dirty="0">
                <a:latin typeface="+mn-ea"/>
              </a:rPr>
              <a:t>各類型學校課程規劃</a:t>
            </a:r>
          </a:p>
        </p:txBody>
      </p:sp>
      <p:cxnSp>
        <p:nvCxnSpPr>
          <p:cNvPr id="18" name="直線接點 17">
            <a:extLst>
              <a:ext uri="{FF2B5EF4-FFF2-40B4-BE49-F238E27FC236}">
                <a16:creationId xmlns:a16="http://schemas.microsoft.com/office/drawing/2014/main" xmlns="" id="{5454D856-24BC-413E-B502-5EB7C588D00B}"/>
              </a:ext>
            </a:extLst>
          </p:cNvPr>
          <p:cNvCxnSpPr/>
          <p:nvPr/>
        </p:nvCxnSpPr>
        <p:spPr>
          <a:xfrm>
            <a:off x="4572000" y="1228725"/>
            <a:ext cx="0" cy="5346939"/>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a16="http://schemas.microsoft.com/office/drawing/2014/main" xmlns="" id="{0B447477-B3E1-4B10-A540-F17BB63407DA}"/>
              </a:ext>
            </a:extLst>
          </p:cNvPr>
          <p:cNvSpPr txBox="1"/>
          <p:nvPr/>
        </p:nvSpPr>
        <p:spPr>
          <a:xfrm>
            <a:off x="2000515" y="1840091"/>
            <a:ext cx="2409413" cy="2554545"/>
          </a:xfrm>
          <a:prstGeom prst="rect">
            <a:avLst/>
          </a:prstGeom>
          <a:solidFill>
            <a:srgbClr val="FFC000">
              <a:alpha val="20000"/>
            </a:srgbClr>
          </a:solidFill>
        </p:spPr>
        <p:txBody>
          <a:bodyPr wrap="square" rtlCol="0">
            <a:spAutoFit/>
          </a:bodyPr>
          <a:lstStyle/>
          <a:p>
            <a:r>
              <a:rPr lang="zh-TW" altLang="en-US" sz="3200" dirty="0">
                <a:latin typeface="+mn-ea"/>
              </a:rPr>
              <a:t>國民小學及國民中學，屬於</a:t>
            </a:r>
            <a:r>
              <a:rPr lang="zh-TW" altLang="en-US" sz="3200" b="1" dirty="0">
                <a:latin typeface="+mn-ea"/>
              </a:rPr>
              <a:t>校訂課程</a:t>
            </a:r>
            <a:r>
              <a:rPr lang="zh-TW" altLang="en-US" sz="3200" dirty="0">
                <a:latin typeface="+mn-ea"/>
              </a:rPr>
              <a:t>中的</a:t>
            </a:r>
            <a:r>
              <a:rPr lang="zh-TW" altLang="en-US" sz="3200" b="1" dirty="0">
                <a:latin typeface="+mn-ea"/>
              </a:rPr>
              <a:t>彈性學習課程</a:t>
            </a:r>
            <a:r>
              <a:rPr lang="zh-TW" altLang="en-US" sz="3200" dirty="0">
                <a:latin typeface="+mn-ea"/>
              </a:rPr>
              <a:t>。</a:t>
            </a:r>
          </a:p>
        </p:txBody>
      </p:sp>
      <p:sp>
        <p:nvSpPr>
          <p:cNvPr id="20" name="矩形 19">
            <a:extLst>
              <a:ext uri="{FF2B5EF4-FFF2-40B4-BE49-F238E27FC236}">
                <a16:creationId xmlns:a16="http://schemas.microsoft.com/office/drawing/2014/main" xmlns="" id="{2470F3E2-D58B-4FD7-A7DD-5B9B528E73EE}"/>
              </a:ext>
            </a:extLst>
          </p:cNvPr>
          <p:cNvSpPr/>
          <p:nvPr/>
        </p:nvSpPr>
        <p:spPr>
          <a:xfrm>
            <a:off x="719138" y="5838825"/>
            <a:ext cx="1124069" cy="31432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箭號: 上彎 20">
            <a:extLst>
              <a:ext uri="{FF2B5EF4-FFF2-40B4-BE49-F238E27FC236}">
                <a16:creationId xmlns:a16="http://schemas.microsoft.com/office/drawing/2014/main" xmlns="" id="{161AFDBD-A2E9-4595-B825-E9182F5FBBDB}"/>
              </a:ext>
            </a:extLst>
          </p:cNvPr>
          <p:cNvSpPr/>
          <p:nvPr/>
        </p:nvSpPr>
        <p:spPr>
          <a:xfrm rot="16200000" flipH="1">
            <a:off x="1711822" y="4638102"/>
            <a:ext cx="1987114" cy="1500188"/>
          </a:xfrm>
          <a:prstGeom prst="bentUpArrow">
            <a:avLst>
              <a:gd name="adj1" fmla="val 21765"/>
              <a:gd name="adj2" fmla="val 25000"/>
              <a:gd name="adj3" fmla="val 27180"/>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xmlns="" id="{654669F1-3D86-465A-9F6D-94BC46586079}"/>
              </a:ext>
            </a:extLst>
          </p:cNvPr>
          <p:cNvSpPr txBox="1"/>
          <p:nvPr/>
        </p:nvSpPr>
        <p:spPr>
          <a:xfrm>
            <a:off x="6603484" y="2068155"/>
            <a:ext cx="2261116" cy="3046988"/>
          </a:xfrm>
          <a:prstGeom prst="rect">
            <a:avLst/>
          </a:prstGeom>
          <a:solidFill>
            <a:srgbClr val="FFCDA3">
              <a:alpha val="50000"/>
            </a:srgbClr>
          </a:solidFill>
        </p:spPr>
        <p:txBody>
          <a:bodyPr wrap="square" rtlCol="0">
            <a:spAutoFit/>
          </a:bodyPr>
          <a:lstStyle/>
          <a:p>
            <a:r>
              <a:rPr lang="zh-TW" altLang="en-US" sz="3200" dirty="0">
                <a:latin typeface="+mn-ea"/>
              </a:rPr>
              <a:t>高級中等學校，屬於</a:t>
            </a:r>
            <a:r>
              <a:rPr lang="zh-TW" altLang="en-US" sz="3200" b="1" dirty="0">
                <a:latin typeface="+mn-ea"/>
              </a:rPr>
              <a:t>校訂課程</a:t>
            </a:r>
            <a:r>
              <a:rPr lang="zh-TW" altLang="en-US" sz="3200" dirty="0">
                <a:latin typeface="+mn-ea"/>
              </a:rPr>
              <a:t>中的</a:t>
            </a:r>
            <a:r>
              <a:rPr lang="zh-TW" altLang="en-US" sz="3200" b="1" dirty="0">
                <a:latin typeface="+mn-ea"/>
              </a:rPr>
              <a:t>必修、選修或彈性學習時間</a:t>
            </a:r>
            <a:r>
              <a:rPr lang="zh-TW" altLang="en-US" sz="3200" dirty="0">
                <a:latin typeface="+mn-ea"/>
              </a:rPr>
              <a:t>。</a:t>
            </a:r>
          </a:p>
        </p:txBody>
      </p:sp>
      <p:sp>
        <p:nvSpPr>
          <p:cNvPr id="14" name="矩形 13">
            <a:extLst>
              <a:ext uri="{FF2B5EF4-FFF2-40B4-BE49-F238E27FC236}">
                <a16:creationId xmlns:a16="http://schemas.microsoft.com/office/drawing/2014/main" xmlns="" id="{21E48FFD-0866-4C51-B880-BAFE793A08CB}"/>
              </a:ext>
            </a:extLst>
          </p:cNvPr>
          <p:cNvSpPr/>
          <p:nvPr/>
        </p:nvSpPr>
        <p:spPr>
          <a:xfrm>
            <a:off x="4716096" y="3745031"/>
            <a:ext cx="306752" cy="1290519"/>
          </a:xfrm>
          <a:prstGeom prst="rect">
            <a:avLst/>
          </a:prstGeom>
          <a:noFill/>
          <a:ln w="57150">
            <a:solidFill>
              <a:srgbClr val="FFC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xmlns="" id="{F683A9DE-8575-445A-BBD1-CE7219A02B98}"/>
              </a:ext>
            </a:extLst>
          </p:cNvPr>
          <p:cNvSpPr/>
          <p:nvPr/>
        </p:nvSpPr>
        <p:spPr>
          <a:xfrm>
            <a:off x="4727722" y="5601313"/>
            <a:ext cx="1725317" cy="380387"/>
          </a:xfrm>
          <a:prstGeom prst="rect">
            <a:avLst/>
          </a:prstGeom>
          <a:noFill/>
          <a:ln w="57150">
            <a:solidFill>
              <a:srgbClr val="FFC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箭號: 上彎 22">
            <a:extLst>
              <a:ext uri="{FF2B5EF4-FFF2-40B4-BE49-F238E27FC236}">
                <a16:creationId xmlns:a16="http://schemas.microsoft.com/office/drawing/2014/main" xmlns="" id="{11DA1B52-79F3-4F81-AA7E-589904EF8822}"/>
              </a:ext>
            </a:extLst>
          </p:cNvPr>
          <p:cNvSpPr/>
          <p:nvPr/>
        </p:nvSpPr>
        <p:spPr>
          <a:xfrm rot="16200000" flipH="1">
            <a:off x="6968251" y="4723387"/>
            <a:ext cx="958415" cy="1741926"/>
          </a:xfrm>
          <a:prstGeom prst="bentUpArrow">
            <a:avLst>
              <a:gd name="adj1" fmla="val 21765"/>
              <a:gd name="adj2" fmla="val 25000"/>
              <a:gd name="adj3" fmla="val 27180"/>
            </a:avLst>
          </a:prstGeom>
          <a:solidFill>
            <a:srgbClr val="FFC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箭號: 向右 1">
            <a:extLst>
              <a:ext uri="{FF2B5EF4-FFF2-40B4-BE49-F238E27FC236}">
                <a16:creationId xmlns:a16="http://schemas.microsoft.com/office/drawing/2014/main" xmlns="" id="{D3BEEE41-AE4A-4F2F-845C-F38881EDB73E}"/>
              </a:ext>
            </a:extLst>
          </p:cNvPr>
          <p:cNvSpPr/>
          <p:nvPr/>
        </p:nvSpPr>
        <p:spPr>
          <a:xfrm flipH="1">
            <a:off x="5166942" y="4456723"/>
            <a:ext cx="1436541" cy="457200"/>
          </a:xfrm>
          <a:prstGeom prst="rightArrow">
            <a:avLst>
              <a:gd name="adj1" fmla="val 36667"/>
              <a:gd name="adj2" fmla="val 50000"/>
            </a:avLst>
          </a:prstGeom>
          <a:solidFill>
            <a:srgbClr val="FFC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72025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2">
      <a:majorFont>
        <a:latin typeface="Calibri Light"/>
        <a:ea typeface="微軟正黑體"/>
        <a:cs typeface=""/>
      </a:majorFont>
      <a:minorFont>
        <a:latin typeface="Calibri Light"/>
        <a:ea typeface="微軟正黑體"/>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6368</Words>
  <Application>Microsoft Office PowerPoint</Application>
  <PresentationFormat>如螢幕大小 (4:3)</PresentationFormat>
  <Paragraphs>755</Paragraphs>
  <Slides>53</Slides>
  <Notes>37</Notes>
  <HiddenSlides>0</HiddenSlides>
  <MMClips>0</MMClips>
  <ScaleCrop>false</ScaleCrop>
  <HeadingPairs>
    <vt:vector size="4" baseType="variant">
      <vt:variant>
        <vt:lpstr>佈景主題</vt:lpstr>
      </vt:variant>
      <vt:variant>
        <vt:i4>1</vt:i4>
      </vt:variant>
      <vt:variant>
        <vt:lpstr>投影片標題</vt:lpstr>
      </vt:variant>
      <vt:variant>
        <vt:i4>53</vt:i4>
      </vt:variant>
    </vt:vector>
  </HeadingPairs>
  <TitlesOfParts>
    <vt:vector size="54"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yuru024</dc:creator>
  <cp:lastModifiedBy>user</cp:lastModifiedBy>
  <cp:revision>16</cp:revision>
  <dcterms:modified xsi:type="dcterms:W3CDTF">2019-09-16T03:10:44Z</dcterms:modified>
</cp:coreProperties>
</file>